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1" r:id="rId2"/>
    <p:sldId id="360" r:id="rId3"/>
    <p:sldId id="421" r:id="rId4"/>
    <p:sldId id="423" r:id="rId5"/>
    <p:sldId id="427" r:id="rId6"/>
    <p:sldId id="363" r:id="rId7"/>
    <p:sldId id="428" r:id="rId8"/>
    <p:sldId id="424" r:id="rId9"/>
    <p:sldId id="429" r:id="rId10"/>
    <p:sldId id="444" r:id="rId11"/>
    <p:sldId id="431" r:id="rId12"/>
    <p:sldId id="432" r:id="rId13"/>
    <p:sldId id="433" r:id="rId14"/>
    <p:sldId id="434" r:id="rId15"/>
    <p:sldId id="408" r:id="rId16"/>
    <p:sldId id="407" r:id="rId17"/>
    <p:sldId id="436" r:id="rId18"/>
    <p:sldId id="435" r:id="rId19"/>
    <p:sldId id="437" r:id="rId20"/>
    <p:sldId id="438" r:id="rId21"/>
    <p:sldId id="442" r:id="rId22"/>
    <p:sldId id="439" r:id="rId23"/>
    <p:sldId id="440" r:id="rId24"/>
    <p:sldId id="443" r:id="rId25"/>
    <p:sldId id="445" r:id="rId26"/>
    <p:sldId id="447" r:id="rId27"/>
    <p:sldId id="448" r:id="rId28"/>
    <p:sldId id="419" r:id="rId29"/>
  </p:sldIdLst>
  <p:sldSz cx="9144000" cy="6858000" type="screen4x3"/>
  <p:notesSz cx="6858000" cy="9144000"/>
  <p:custDataLst>
    <p:tags r:id="rId3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D8C"/>
    <a:srgbClr val="33CC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7842" autoAdjust="0"/>
  </p:normalViewPr>
  <p:slideViewPr>
    <p:cSldViewPr>
      <p:cViewPr>
        <p:scale>
          <a:sx n="90" d="100"/>
          <a:sy n="90" d="100"/>
        </p:scale>
        <p:origin x="-2232" y="-690"/>
      </p:cViewPr>
      <p:guideLst>
        <p:guide orient="horz" pos="2160"/>
        <p:guide orient="horz" pos="608"/>
        <p:guide orient="horz" pos="1344"/>
        <p:guide orient="horz" pos="877"/>
        <p:guide orient="horz" pos="1192"/>
        <p:guide orient="horz" pos="2282"/>
        <p:guide orient="horz" pos="2406"/>
        <p:guide orient="horz" pos="3488"/>
        <p:guide pos="2880"/>
        <p:guide pos="684"/>
        <p:guide pos="5621"/>
        <p:guide pos="3386"/>
      </p:guideLst>
    </p:cSldViewPr>
  </p:slideViewPr>
  <p:outlineViewPr>
    <p:cViewPr>
      <p:scale>
        <a:sx n="33" d="100"/>
        <a:sy n="33" d="100"/>
      </p:scale>
      <p:origin x="0" y="71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E9CE3-A775-4583-8C96-A903C07D76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93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0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0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03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03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0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/>
            <a:r>
              <a:rPr altLang="fr-FR" smtClean="0">
                <a:latin typeface="Arial" charset="0"/>
                <a:ea typeface="Microsoft YaHei" pitchFamily="34" charset="-122"/>
                <a:cs typeface="Mangal" pitchFamily="18" charset="0"/>
              </a:rPr>
              <a:t>Descartes: classe prépa partenariale, avec TP à l'UVSQ, donc tous inscrits à l'UVSQ.</a:t>
            </a:r>
          </a:p>
          <a:p>
            <a:pPr eaLnBrk="1"/>
            <a:r>
              <a:rPr altLang="fr-FR" smtClean="0">
                <a:latin typeface="Arial" charset="0"/>
                <a:ea typeface="Microsoft YaHei" pitchFamily="34" charset="-122"/>
                <a:cs typeface="Mangal" pitchFamily="18" charset="0"/>
              </a:rPr>
              <a:t>Hoche: pas cumulatifs à l’UVSQ, mais proximité géographique. 47 étudiants.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/>
            <a:endParaRPr altLang="fr-FR" dirty="0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/>
            <a:endParaRPr altLang="fr-FR" dirty="0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2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L1 surtout SS et IECI</a:t>
            </a:r>
          </a:p>
          <a:p>
            <a:r>
              <a:rPr lang="fr-FR" dirty="0" smtClean="0"/>
              <a:t>Santé = Médecine = spécifique (concours)</a:t>
            </a:r>
          </a:p>
          <a:p>
            <a:r>
              <a:rPr lang="fr-FR" dirty="0" smtClean="0"/>
              <a:t>ISM= presque </a:t>
            </a:r>
            <a:r>
              <a:rPr lang="fr-FR" dirty="0" err="1" smtClean="0"/>
              <a:t>slmt</a:t>
            </a:r>
            <a:r>
              <a:rPr lang="fr-FR" dirty="0" smtClean="0"/>
              <a:t> Master</a:t>
            </a:r>
          </a:p>
          <a:p>
            <a:r>
              <a:rPr lang="fr-FR" dirty="0" smtClean="0"/>
              <a:t>OVSQ = on les voit peu / </a:t>
            </a:r>
            <a:r>
              <a:rPr lang="fr-FR" dirty="0" err="1" smtClean="0"/>
              <a:t>bcp</a:t>
            </a:r>
            <a:r>
              <a:rPr lang="fr-FR" dirty="0" smtClean="0"/>
              <a:t> de licences pro</a:t>
            </a:r>
          </a:p>
          <a:p>
            <a:r>
              <a:rPr lang="fr-FR" dirty="0" smtClean="0"/>
              <a:t>DSP : on ne les voit pas,,,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3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33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2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E9CE3-A775-4583-8C96-A903C07D762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 userDrawn="1"/>
        </p:nvGrpSpPr>
        <p:grpSpPr>
          <a:xfrm>
            <a:off x="0" y="0"/>
            <a:ext cx="9146231" cy="6858000"/>
            <a:chOff x="0" y="0"/>
            <a:chExt cx="9146231" cy="6858000"/>
          </a:xfrm>
        </p:grpSpPr>
        <p:grpSp>
          <p:nvGrpSpPr>
            <p:cNvPr id="3085" name="Group 13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 userDrawn="1"/>
            </p:nvSpPr>
            <p:spPr bwMode="gray">
              <a:xfrm>
                <a:off x="158" y="158"/>
                <a:ext cx="5441" cy="400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2" name="Image 11" descr="logo_couv_v2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82800" y="0"/>
              <a:ext cx="3663431" cy="13932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 bwMode="white">
          <a:xfrm>
            <a:off x="1114425" y="1392238"/>
            <a:ext cx="7808913" cy="2451100"/>
          </a:xfrm>
        </p:spPr>
        <p:txBody>
          <a:bodyPr anchor="b"/>
          <a:lstStyle>
            <a:lvl1pPr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 bwMode="white">
          <a:xfrm>
            <a:off x="1114425" y="3898900"/>
            <a:ext cx="7808913" cy="2698750"/>
          </a:xfrm>
        </p:spPr>
        <p:txBody>
          <a:bodyPr/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Espace réservé de la date 8"/>
          <p:cNvSpPr>
            <a:spLocks noGrp="1"/>
          </p:cNvSpPr>
          <p:nvPr userDrawn="1">
            <p:ph type="dt" sz="half" idx="10"/>
          </p:nvPr>
        </p:nvSpPr>
        <p:spPr>
          <a:xfrm>
            <a:off x="1331913" y="6526212"/>
            <a:ext cx="1008062" cy="3333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smtClean="0"/>
              <a:t> -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 userDrawn="1">
            <p:ph type="sldNum" sz="quarter" idx="11"/>
          </p:nvPr>
        </p:nvSpPr>
        <p:spPr>
          <a:xfrm>
            <a:off x="1085850" y="6524625"/>
            <a:ext cx="246063" cy="3333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6A3A96-33CD-441D-BDBF-847BE42C5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 userDrawn="1">
            <p:ph type="ftr" sz="quarter" idx="12"/>
          </p:nvPr>
        </p:nvSpPr>
        <p:spPr>
          <a:xfrm>
            <a:off x="2395538" y="6524625"/>
            <a:ext cx="6527800" cy="33496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 userDrawn="1"/>
        </p:nvGrpSpPr>
        <p:grpSpPr>
          <a:xfrm>
            <a:off x="0" y="0"/>
            <a:ext cx="9147772" cy="6858000"/>
            <a:chOff x="0" y="0"/>
            <a:chExt cx="9147772" cy="6858000"/>
          </a:xfrm>
        </p:grpSpPr>
        <p:grpSp>
          <p:nvGrpSpPr>
            <p:cNvPr id="8" name="Group 14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10" name="Rectangle 3"/>
              <p:cNvSpPr>
                <a:spLocks noChangeArrowheads="1"/>
              </p:cNvSpPr>
              <p:nvPr userDrawn="1"/>
            </p:nvSpPr>
            <p:spPr bwMode="gray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 userDrawn="1"/>
            </p:nvSpPr>
            <p:spPr bwMode="gray">
              <a:xfrm>
                <a:off x="158" y="158"/>
                <a:ext cx="5441" cy="400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5" name="Image 14" descr="logo_sommaire_v2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600" y="10800"/>
              <a:ext cx="1602172" cy="95400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>
          <a:xfrm>
            <a:off x="1085850" y="964800"/>
            <a:ext cx="7837488" cy="1015200"/>
          </a:xfrm>
        </p:spPr>
        <p:txBody>
          <a:bodyPr anchor="b" anchorCtr="0"/>
          <a:lstStyle>
            <a:lvl1pPr>
              <a:defRPr sz="31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>
          <a:xfrm>
            <a:off x="1085850" y="2984400"/>
            <a:ext cx="7837488" cy="3322800"/>
          </a:xfrm>
        </p:spPr>
        <p:txBody>
          <a:bodyPr/>
          <a:lstStyle>
            <a:lvl1pPr>
              <a:spcBef>
                <a:spcPts val="0"/>
              </a:spcBef>
              <a:spcAft>
                <a:spcPts val="792"/>
              </a:spcAft>
              <a:buFont typeface="Arial" pitchFamily="34" charset="0"/>
              <a:buNone/>
              <a:defRPr sz="22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792"/>
              </a:spcAft>
              <a:buNone/>
              <a:defRPr sz="2200">
                <a:solidFill>
                  <a:schemeClr val="accent3"/>
                </a:solidFill>
              </a:defRPr>
            </a:lvl2pPr>
            <a:lvl3pPr marL="0" indent="0">
              <a:spcBef>
                <a:spcPts val="0"/>
              </a:spcBef>
              <a:spcAft>
                <a:spcPts val="792"/>
              </a:spcAft>
              <a:buFont typeface="Arial" pitchFamily="34" charset="0"/>
              <a:buNone/>
              <a:tabLst/>
              <a:defRPr sz="220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spcAft>
                <a:spcPts val="792"/>
              </a:spcAft>
              <a:buFont typeface="Arial" pitchFamily="34" charset="0"/>
              <a:buNone/>
              <a:defRPr sz="2200">
                <a:solidFill>
                  <a:schemeClr val="accent3"/>
                </a:solidFill>
              </a:defRPr>
            </a:lvl4pPr>
            <a:lvl5pPr marL="0" indent="0">
              <a:spcBef>
                <a:spcPts val="0"/>
              </a:spcBef>
              <a:spcAft>
                <a:spcPts val="792"/>
              </a:spcAft>
              <a:buFont typeface="Arial" pitchFamily="34" charset="0"/>
              <a:buNone/>
              <a:defRPr sz="2200"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</a:t>
            </a:r>
            <a:r>
              <a:rPr lang="fr-FR" dirty="0" err="1" smtClean="0"/>
              <a:t>nivaeau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smtClean="0"/>
              <a:t> -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6A3A96-33CD-441D-BDBF-847BE42C5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0" y="0"/>
            <a:ext cx="9147772" cy="6858000"/>
            <a:chOff x="0" y="0"/>
            <a:chExt cx="9147772" cy="6858000"/>
          </a:xfrm>
        </p:grpSpPr>
        <p:grpSp>
          <p:nvGrpSpPr>
            <p:cNvPr id="16" name="Group 14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18" name="Rectangle 3"/>
              <p:cNvSpPr>
                <a:spLocks noChangeArrowheads="1"/>
              </p:cNvSpPr>
              <p:nvPr userDrawn="1"/>
            </p:nvSpPr>
            <p:spPr bwMode="gray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gray">
              <a:xfrm>
                <a:off x="158" y="158"/>
                <a:ext cx="5441" cy="400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20" name="Image 19" descr="logo_sommaire_v2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600" y="10800"/>
              <a:ext cx="1602172" cy="9540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 bwMode="white">
          <a:xfrm>
            <a:off x="1087200" y="1915200"/>
            <a:ext cx="7840800" cy="856800"/>
          </a:xfrm>
        </p:spPr>
        <p:txBody>
          <a:bodyPr anchor="b"/>
          <a:lstStyle>
            <a:lvl1pPr>
              <a:lnSpc>
                <a:spcPct val="85000"/>
              </a:lnSpc>
              <a:defRPr sz="31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 bwMode="white">
          <a:xfrm>
            <a:off x="1087200" y="2822400"/>
            <a:ext cx="7840800" cy="3488400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2" name="Espace réservé de la date 1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smtClean="0"/>
              <a:t> -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6A3A96-33CD-441D-BDBF-847BE42C5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87200" y="615600"/>
            <a:ext cx="7840800" cy="1522800"/>
          </a:xfrm>
        </p:spPr>
        <p:txBody>
          <a:bodyPr anchor="b" anchorCtr="0"/>
          <a:lstStyle>
            <a:lvl1pPr>
              <a:defRPr sz="9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rni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 userDrawn="1"/>
        </p:nvGrpSpPr>
        <p:grpSpPr>
          <a:xfrm>
            <a:off x="0" y="0"/>
            <a:ext cx="9146231" cy="6858000"/>
            <a:chOff x="0" y="0"/>
            <a:chExt cx="9146231" cy="6858000"/>
          </a:xfrm>
        </p:grpSpPr>
        <p:grpSp>
          <p:nvGrpSpPr>
            <p:cNvPr id="3" name="Group 13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 userDrawn="1"/>
            </p:nvSpPr>
            <p:spPr bwMode="gray">
              <a:xfrm>
                <a:off x="158" y="158"/>
                <a:ext cx="5441" cy="400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15" name="Image 14" descr="logo_couv_v2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82800" y="0"/>
              <a:ext cx="3663431" cy="1393200"/>
            </a:xfrm>
            <a:prstGeom prst="rect">
              <a:avLst/>
            </a:prstGeom>
          </p:spPr>
        </p:pic>
      </p:grpSp>
      <p:sp>
        <p:nvSpPr>
          <p:cNvPr id="3074" name="Rectangle 2"/>
          <p:cNvSpPr>
            <a:spLocks noGrp="1" noChangeArrowheads="1"/>
          </p:cNvSpPr>
          <p:nvPr userDrawn="1">
            <p:ph type="ctrTitle"/>
          </p:nvPr>
        </p:nvSpPr>
        <p:spPr bwMode="white">
          <a:xfrm>
            <a:off x="252000" y="1396800"/>
            <a:ext cx="8676000" cy="405000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 bwMode="white">
          <a:xfrm>
            <a:off x="252000" y="6143644"/>
            <a:ext cx="8637618" cy="454006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2" name="Espace réservé de la date 11"/>
          <p:cNvSpPr>
            <a:spLocks noGrp="1"/>
          </p:cNvSpPr>
          <p:nvPr userDrawn="1">
            <p:ph type="dt" sz="half" idx="10"/>
          </p:nvPr>
        </p:nvSpPr>
        <p:spPr>
          <a:xfrm>
            <a:off x="1331913" y="6524625"/>
            <a:ext cx="1008062" cy="3333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smtClean="0"/>
              <a:t> -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 userDrawn="1">
            <p:ph type="sldNum" sz="quarter" idx="11"/>
          </p:nvPr>
        </p:nvSpPr>
        <p:spPr>
          <a:xfrm>
            <a:off x="1085850" y="6523038"/>
            <a:ext cx="246063" cy="3333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6A3A96-33CD-441D-BDBF-847BE42C5BE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 userDrawn="1">
            <p:ph type="ftr" sz="quarter" idx="12"/>
          </p:nvPr>
        </p:nvSpPr>
        <p:spPr>
          <a:xfrm>
            <a:off x="2395538" y="6523038"/>
            <a:ext cx="6527800" cy="33496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73957-94C7-4A6A-9673-93A42CDFD1C1}" type="datetime1">
              <a:rPr lang="fr-FR" smtClean="0"/>
              <a:pPr/>
              <a:t>18/05/2015</a:t>
            </a:fld>
            <a:r>
              <a:rPr lang="fr-FR" smtClean="0"/>
              <a:t> </a:t>
            </a:r>
            <a:r>
              <a:rPr lang="fr-FR"/>
              <a:t>-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586-79D9-493E-9ED4-6B80D611E5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1072800" y="954000"/>
            <a:ext cx="7815600" cy="939600"/>
          </a:xfrm>
          <a:solidFill>
            <a:schemeClr val="accent5"/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5850" y="284400"/>
            <a:ext cx="5216400" cy="705600"/>
          </a:xfrm>
        </p:spPr>
        <p:txBody>
          <a:bodyPr anchor="b" anchorCtr="0"/>
          <a:lstStyle>
            <a:lvl1pPr>
              <a:lnSpc>
                <a:spcPts val="2700"/>
              </a:lnSpc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5850" y="1260000"/>
            <a:ext cx="3992400" cy="50472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73957-94C7-4A6A-9673-93A42CDFD1C1}" type="datetime1">
              <a:rPr lang="fr-FR" smtClean="0"/>
              <a:pPr/>
              <a:t>18/05/2015</a:t>
            </a:fld>
            <a:r>
              <a:rPr lang="fr-FR" smtClean="0"/>
              <a:t> </a:t>
            </a:r>
            <a:r>
              <a:rPr lang="fr-FR"/>
              <a:t>-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A586-79D9-493E-9ED4-6B80D611E5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pour une image  7"/>
          <p:cNvSpPr>
            <a:spLocks noGrp="1"/>
          </p:cNvSpPr>
          <p:nvPr>
            <p:ph type="pic" sz="quarter" idx="13" hasCustomPrompt="1"/>
          </p:nvPr>
        </p:nvSpPr>
        <p:spPr>
          <a:xfrm>
            <a:off x="5364000" y="1893600"/>
            <a:ext cx="3524400" cy="1731600"/>
          </a:xfrm>
          <a:solidFill>
            <a:schemeClr val="accent5"/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 hasCustomPrompt="1"/>
          </p:nvPr>
        </p:nvSpPr>
        <p:spPr>
          <a:xfrm>
            <a:off x="5364000" y="3808800"/>
            <a:ext cx="3524400" cy="1731600"/>
          </a:xfrm>
          <a:solidFill>
            <a:schemeClr val="accent5"/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8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25B0-5572-4B60-8A8D-8C765E052119}" type="datetime1">
              <a:rPr/>
              <a:pPr>
                <a:defRPr/>
              </a:pPr>
              <a:t>18/05/2015</a:t>
            </a:fld>
            <a:endParaRPr/>
          </a:p>
        </p:txBody>
      </p:sp>
      <p:sp>
        <p:nvSpPr>
          <p:cNvPr id="3" name="Espace réservé du pied de page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u numéro de diapositive 10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D790-C40F-4005-A11B-13E14762CD0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71638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35" name="Group 11"/>
            <p:cNvGrpSpPr>
              <a:grpSpLocks/>
            </p:cNvGrpSpPr>
            <p:nvPr userDrawn="1"/>
          </p:nvGrpSpPr>
          <p:grpSpPr bwMode="auto">
            <a:xfrm>
              <a:off x="158" y="158"/>
              <a:ext cx="5441" cy="4001"/>
              <a:chOff x="158" y="158"/>
              <a:chExt cx="5441" cy="4001"/>
            </a:xfrm>
          </p:grpSpPr>
          <p:sp>
            <p:nvSpPr>
              <p:cNvPr id="1033" name="Rectangle 9"/>
              <p:cNvSpPr>
                <a:spLocks noChangeArrowheads="1"/>
              </p:cNvSpPr>
              <p:nvPr userDrawn="1"/>
            </p:nvSpPr>
            <p:spPr bwMode="white">
              <a:xfrm>
                <a:off x="158" y="158"/>
                <a:ext cx="4806" cy="4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 userDrawn="1"/>
            </p:nvSpPr>
            <p:spPr bwMode="white">
              <a:xfrm>
                <a:off x="158" y="600"/>
                <a:ext cx="5441" cy="355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85850" y="2133600"/>
            <a:ext cx="7837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085850" y="2997200"/>
            <a:ext cx="7837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331913" y="6305550"/>
            <a:ext cx="10080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dirty="0" smtClean="0"/>
              <a:t> </a:t>
            </a:r>
            <a:r>
              <a:rPr lang="fr-FR" dirty="0"/>
              <a:t>-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395538" y="6303963"/>
            <a:ext cx="6527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NOM DE LA PRÉSENTATION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085850" y="6303963"/>
            <a:ext cx="246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accent1"/>
                </a:solidFill>
              </a:defRPr>
            </a:lvl1pPr>
          </a:lstStyle>
          <a:p>
            <a:fld id="{036A3A96-33CD-441D-BDBF-847BE42C5BE6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3" name="Image 12" descr="logo_texte_v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256800" y="252000"/>
            <a:ext cx="162343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6" r:id="rId3"/>
    <p:sldLayoutId id="2147483687" r:id="rId4"/>
    <p:sldLayoutId id="2147483654" r:id="rId5"/>
    <p:sldLayoutId id="2147483684" r:id="rId6"/>
    <p:sldLayoutId id="2147483689" r:id="rId7"/>
  </p:sldLayoutIdLst>
  <p:hf hdr="0"/>
  <p:txStyles>
    <p:titleStyle>
      <a:lvl1pPr algn="l" rtl="0" fontAlgn="base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79388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bg2"/>
          </a:solidFill>
          <a:latin typeface="+mn-lt"/>
        </a:defRPr>
      </a:lvl2pPr>
      <a:lvl3pPr marL="180975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3pPr>
      <a:lvl4pPr marL="182563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4pPr>
      <a:lvl5pPr marL="1841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5pPr>
      <a:lvl6pPr marL="6413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6pPr>
      <a:lvl7pPr marL="10985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7pPr>
      <a:lvl8pPr marL="15557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8pPr>
      <a:lvl9pPr marL="2012950" algn="l" rtl="0" fontAlgn="base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b.uvsq.fr/archives-201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dirty="0" smtClean="0"/>
              <a:t> 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599846" y="5157191"/>
            <a:ext cx="8129509" cy="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endParaRPr lang="fr-FR" sz="2000" b="0" kern="0" dirty="0" smtClean="0"/>
          </a:p>
          <a:p>
            <a:r>
              <a:rPr lang="fr-FR" sz="2000" b="0" kern="0" dirty="0" smtClean="0"/>
              <a:t>Direction des bibliothèques et de l’information scientifique et technique</a:t>
            </a:r>
          </a:p>
          <a:p>
            <a:r>
              <a:rPr lang="fr-FR" sz="1600" b="0" kern="0" dirty="0" smtClean="0"/>
              <a:t> </a:t>
            </a:r>
          </a:p>
          <a:p>
            <a:r>
              <a:rPr lang="fr-FR" sz="1400" b="0" kern="0" dirty="0" smtClean="0"/>
              <a:t>Enrica </a:t>
            </a:r>
            <a:r>
              <a:rPr lang="fr-FR" sz="1400" b="0" kern="0" dirty="0" err="1" smtClean="0"/>
              <a:t>Harranger</a:t>
            </a:r>
            <a:r>
              <a:rPr lang="fr-FR" sz="1400" b="0" kern="0" dirty="0" smtClean="0"/>
              <a:t> -  Responsable formation des usagers </a:t>
            </a:r>
            <a:endParaRPr lang="fr-FR" sz="1400" b="0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9" y="404664"/>
            <a:ext cx="1944216" cy="81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73745" y="1916832"/>
            <a:ext cx="8381709" cy="1872208"/>
          </a:xfrm>
        </p:spPr>
        <p:txBody>
          <a:bodyPr/>
          <a:lstStyle/>
          <a:p>
            <a:r>
              <a:rPr lang="fr-FR" dirty="0" smtClean="0"/>
              <a:t>L’accueil des Licences 1 </a:t>
            </a:r>
            <a:br>
              <a:rPr lang="fr-FR" dirty="0" smtClean="0"/>
            </a:br>
            <a:r>
              <a:rPr lang="fr-FR" dirty="0" smtClean="0"/>
              <a:t>et des lycéens dans les BU de l’UVSQ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5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Titre 7"/>
          <p:cNvSpPr>
            <a:spLocks noGrp="1"/>
          </p:cNvSpPr>
          <p:nvPr>
            <p:ph type="title"/>
          </p:nvPr>
        </p:nvSpPr>
        <p:spPr>
          <a:xfrm>
            <a:off x="251520" y="228192"/>
            <a:ext cx="8640960" cy="7083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  2. A propos de la période : organisation pédagogique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Pentagone 11"/>
          <p:cNvSpPr/>
          <p:nvPr/>
        </p:nvSpPr>
        <p:spPr>
          <a:xfrm>
            <a:off x="1331640" y="1250403"/>
            <a:ext cx="3748262" cy="2520280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kern="0" dirty="0" smtClean="0">
                <a:solidFill>
                  <a:schemeClr val="accent1">
                    <a:lumMod val="75000"/>
                  </a:schemeClr>
                </a:solidFill>
              </a:rPr>
              <a:t>Début d’année?</a:t>
            </a:r>
            <a:endParaRPr lang="fr-FR" sz="32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thinking women with question mark on whi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11292" r="9674" b="5807"/>
          <a:stretch/>
        </p:blipFill>
        <p:spPr bwMode="auto">
          <a:xfrm>
            <a:off x="5361113" y="2456158"/>
            <a:ext cx="3777019" cy="32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umb101.shutterstock.com/display_pic_with_logo/101304/258205853/stock-photo-desk-cluttered-with-office-supplies-2582058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71" b="58854"/>
          <a:stretch/>
        </p:blipFill>
        <p:spPr bwMode="auto">
          <a:xfrm>
            <a:off x="1043608" y="4221088"/>
            <a:ext cx="4171753" cy="12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9159" y="1448234"/>
            <a:ext cx="8136904" cy="4536504"/>
          </a:xfrm>
        </p:spPr>
        <p:txBody>
          <a:bodyPr/>
          <a:lstStyle/>
          <a:p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" name="Bulle ronde 1"/>
          <p:cNvSpPr/>
          <p:nvPr/>
        </p:nvSpPr>
        <p:spPr>
          <a:xfrm>
            <a:off x="1763688" y="1124744"/>
            <a:ext cx="4896544" cy="2088232"/>
          </a:xfrm>
          <a:prstGeom prst="wedgeEllipseCallou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« </a:t>
            </a:r>
            <a:r>
              <a:rPr lang="fr-FR" sz="2400" b="1" i="1" dirty="0" smtClean="0">
                <a:solidFill>
                  <a:schemeClr val="bg1"/>
                </a:solidFill>
              </a:rPr>
              <a:t>pouvez-vous accueillir mon groupe de TD pour une visite de la BU, de 15h à 16h30? </a:t>
            </a:r>
            <a:r>
              <a:rPr lang="fr-FR" sz="2400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 bwMode="gray">
          <a:xfrm>
            <a:off x="5148064" y="3933056"/>
            <a:ext cx="3744416" cy="122413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Jusqu’où va-t-on</a:t>
            </a:r>
          </a:p>
          <a:p>
            <a:pPr algn="ctr"/>
            <a:r>
              <a:rPr lang="fr-FR" sz="2400" b="1" kern="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ans les informations transmises?</a:t>
            </a:r>
            <a:endParaRPr lang="fr-FR" sz="2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547454" y="3717032"/>
            <a:ext cx="4100129" cy="2016224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kern="0" dirty="0">
                <a:solidFill>
                  <a:schemeClr val="accent1">
                    <a:lumMod val="75000"/>
                  </a:schemeClr>
                </a:solidFill>
              </a:rPr>
              <a:t>Des demandes peu précises de la part d’une majorité d’enseignants...</a:t>
            </a:r>
          </a:p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Titre 7"/>
          <p:cNvSpPr txBox="1">
            <a:spLocks/>
          </p:cNvSpPr>
          <p:nvPr/>
        </p:nvSpPr>
        <p:spPr bwMode="gray">
          <a:xfrm>
            <a:off x="179512" y="235374"/>
            <a:ext cx="8712968" cy="7915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3. A propos des contenus</a:t>
            </a:r>
            <a:endParaRPr lang="fr-FR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fr/url?source=imglanding&amp;ct=img&amp;q=http://pixabay.com/static/uploads/photo/2014/05/21/19/16/the-question-mark-350169_640.png&amp;sa=X&amp;ei=DB1SVfmHPIGc7ga-tIGgBQ&amp;ved=0CAkQ8wc&amp;usg=AFQjCNFFqSNtzwe3bivD-WtyhinW2CVp7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56" y="284110"/>
            <a:ext cx="43434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9159" y="980728"/>
            <a:ext cx="8136904" cy="5004010"/>
          </a:xfrm>
        </p:spPr>
        <p:txBody>
          <a:bodyPr/>
          <a:lstStyle/>
          <a:p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 bwMode="gray">
          <a:xfrm>
            <a:off x="2915816" y="849288"/>
            <a:ext cx="2596480" cy="1719808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On ne sait pas bien ce que les lycéens savent déjà </a:t>
            </a:r>
          </a:p>
          <a:p>
            <a:pPr algn="ctr"/>
            <a:r>
              <a:rPr lang="fr-FR" sz="1400" b="1" kern="0" dirty="0" smtClean="0">
                <a:solidFill>
                  <a:schemeClr val="accent1">
                    <a:lumMod val="75000"/>
                  </a:schemeClr>
                </a:solidFill>
              </a:rPr>
              <a:t>(ou pas)</a:t>
            </a:r>
          </a:p>
        </p:txBody>
      </p:sp>
      <p:sp>
        <p:nvSpPr>
          <p:cNvPr id="3" name="Pensées 2"/>
          <p:cNvSpPr/>
          <p:nvPr/>
        </p:nvSpPr>
        <p:spPr>
          <a:xfrm>
            <a:off x="179512" y="1052736"/>
            <a:ext cx="2223864" cy="1584176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Système de classement Dewey?</a:t>
            </a:r>
          </a:p>
        </p:txBody>
      </p:sp>
      <p:sp>
        <p:nvSpPr>
          <p:cNvPr id="12" name="Pensées 11"/>
          <p:cNvSpPr/>
          <p:nvPr/>
        </p:nvSpPr>
        <p:spPr>
          <a:xfrm>
            <a:off x="6732240" y="890397"/>
            <a:ext cx="2295737" cy="1575792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Codes de connexion à l’ENT?</a:t>
            </a:r>
          </a:p>
        </p:txBody>
      </p:sp>
      <p:sp>
        <p:nvSpPr>
          <p:cNvPr id="13" name="Pensées 12"/>
          <p:cNvSpPr/>
          <p:nvPr/>
        </p:nvSpPr>
        <p:spPr>
          <a:xfrm>
            <a:off x="-390301" y="4569905"/>
            <a:ext cx="2727920" cy="1872208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Méthodologie de la recherche documentaire?</a:t>
            </a:r>
          </a:p>
        </p:txBody>
      </p:sp>
      <p:sp>
        <p:nvSpPr>
          <p:cNvPr id="14" name="Pensées 13"/>
          <p:cNvSpPr/>
          <p:nvPr/>
        </p:nvSpPr>
        <p:spPr>
          <a:xfrm>
            <a:off x="6138781" y="3950316"/>
            <a:ext cx="2880319" cy="2494180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Différence bases de données en ligne acquises par l’université et documents trouvés sur internet?</a:t>
            </a:r>
          </a:p>
        </p:txBody>
      </p:sp>
      <p:sp>
        <p:nvSpPr>
          <p:cNvPr id="15" name="Pensées 14"/>
          <p:cNvSpPr/>
          <p:nvPr/>
        </p:nvSpPr>
        <p:spPr>
          <a:xfrm>
            <a:off x="2838599" y="4437113"/>
            <a:ext cx="3173561" cy="1656184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Normes de présentation des références bibliographiques?</a:t>
            </a:r>
          </a:p>
        </p:txBody>
      </p:sp>
      <p:sp>
        <p:nvSpPr>
          <p:cNvPr id="16" name="Espace réservé du contenu 5"/>
          <p:cNvSpPr txBox="1">
            <a:spLocks/>
          </p:cNvSpPr>
          <p:nvPr/>
        </p:nvSpPr>
        <p:spPr bwMode="gray">
          <a:xfrm>
            <a:off x="5076056" y="2235171"/>
            <a:ext cx="2596480" cy="172400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On ne sait pas trop ce dont ils vont avoir besoin dans l’immédiat </a:t>
            </a:r>
            <a:r>
              <a:rPr lang="fr-FR" sz="1400" b="1" kern="0" dirty="0" smtClean="0">
                <a:solidFill>
                  <a:schemeClr val="accent1">
                    <a:lumMod val="75000"/>
                  </a:schemeClr>
                </a:solidFill>
              </a:rPr>
              <a:t>(ou pas)</a:t>
            </a:r>
          </a:p>
        </p:txBody>
      </p:sp>
      <p:sp>
        <p:nvSpPr>
          <p:cNvPr id="17" name="Pensées 16"/>
          <p:cNvSpPr/>
          <p:nvPr/>
        </p:nvSpPr>
        <p:spPr>
          <a:xfrm>
            <a:off x="786678" y="2229341"/>
            <a:ext cx="2687724" cy="2205541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Modalités de validation de l’information sur internet?</a:t>
            </a:r>
          </a:p>
        </p:txBody>
      </p:sp>
      <p:sp>
        <p:nvSpPr>
          <p:cNvPr id="18" name="Pensées 17"/>
          <p:cNvSpPr/>
          <p:nvPr/>
        </p:nvSpPr>
        <p:spPr>
          <a:xfrm>
            <a:off x="1771055" y="5357259"/>
            <a:ext cx="1363960" cy="1084854"/>
          </a:xfrm>
          <a:prstGeom prst="cloudCallou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Etc</a:t>
            </a:r>
            <a:r>
              <a:rPr lang="fr-FR" b="1" dirty="0">
                <a:solidFill>
                  <a:schemeClr val="bg2"/>
                </a:solidFill>
              </a:rPr>
              <a:t>.</a:t>
            </a:r>
            <a:endParaRPr lang="fr-FR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oogle.fr/url?source=imglanding&amp;ct=img&amp;q=http://farm9.static.flickr.com/8151/7537238368_a0bf8fa717.jpg&amp;sa=X&amp;ei=riFSVfvSAoet7AbnzoPIAQ&amp;ved=0CAkQ8wc&amp;usg=AFQjCNGEnNhmsHHzU04ERui88oPGaV-y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639"/>
            <a:ext cx="6840760" cy="62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9159" y="980728"/>
            <a:ext cx="8136904" cy="5400600"/>
          </a:xfrm>
        </p:spPr>
        <p:txBody>
          <a:bodyPr/>
          <a:lstStyle/>
          <a:p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 bwMode="gray">
          <a:xfrm>
            <a:off x="436645" y="592323"/>
            <a:ext cx="3312368" cy="100811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On a l’impression…</a:t>
            </a:r>
            <a:endParaRPr lang="fr-FR" sz="14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Espace réservé du contenu 5"/>
          <p:cNvSpPr txBox="1">
            <a:spLocks/>
          </p:cNvSpPr>
          <p:nvPr/>
        </p:nvSpPr>
        <p:spPr bwMode="gray">
          <a:xfrm>
            <a:off x="4314103" y="652738"/>
            <a:ext cx="2448273" cy="50405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… qu’ils sont perdus</a:t>
            </a:r>
            <a:endParaRPr lang="fr-FR" sz="14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 bwMode="gray">
          <a:xfrm>
            <a:off x="5097463" y="1133973"/>
            <a:ext cx="2448273" cy="782859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… qu’ils ont oublié ce qu’ils ont appris avant (tout?)</a:t>
            </a:r>
            <a:endParaRPr lang="fr-FR" sz="14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Espace réservé du contenu 5"/>
          <p:cNvSpPr txBox="1">
            <a:spLocks/>
          </p:cNvSpPr>
          <p:nvPr/>
        </p:nvSpPr>
        <p:spPr bwMode="gray">
          <a:xfrm>
            <a:off x="5710114" y="1916832"/>
            <a:ext cx="2664297" cy="50405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… ou qu’ils ne savent pas grand-chose (vraiment?)</a:t>
            </a:r>
            <a:endParaRPr lang="fr-FR" sz="14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Espace réservé du contenu 5"/>
          <p:cNvSpPr txBox="1">
            <a:spLocks/>
          </p:cNvSpPr>
          <p:nvPr/>
        </p:nvSpPr>
        <p:spPr bwMode="gray">
          <a:xfrm>
            <a:off x="539552" y="3434003"/>
            <a:ext cx="2880320" cy="710074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On sait 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 bwMode="gray">
          <a:xfrm>
            <a:off x="4081931" y="3351988"/>
            <a:ext cx="4324808" cy="792089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Qu’on ne les verra qu’une seule fois, dans 90% des cas </a:t>
            </a:r>
          </a:p>
        </p:txBody>
      </p:sp>
      <p:sp>
        <p:nvSpPr>
          <p:cNvPr id="2" name="Pentagone 1"/>
          <p:cNvSpPr/>
          <p:nvPr/>
        </p:nvSpPr>
        <p:spPr>
          <a:xfrm>
            <a:off x="1403648" y="4941168"/>
            <a:ext cx="4320479" cy="1368152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</a:rPr>
              <a:t>Envie de TOUT (TROP?) leur dire…</a:t>
            </a:r>
          </a:p>
        </p:txBody>
      </p:sp>
    </p:spTree>
    <p:extLst>
      <p:ext uri="{BB962C8B-B14F-4D97-AF65-F5344CB8AC3E}">
        <p14:creationId xmlns:p14="http://schemas.microsoft.com/office/powerpoint/2010/main" val="40777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dirty="0" smtClean="0"/>
              <a:t> 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599846" y="5157191"/>
            <a:ext cx="8129509" cy="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endParaRPr lang="fr-FR" sz="2000" b="0" kern="0" dirty="0" smtClean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73745" y="1556792"/>
            <a:ext cx="8381709" cy="1872208"/>
          </a:xfrm>
        </p:spPr>
        <p:txBody>
          <a:bodyPr/>
          <a:lstStyle/>
          <a:p>
            <a:r>
              <a:rPr lang="fr-FR" sz="4400" dirty="0" smtClean="0"/>
              <a:t>Essais de réponses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(aux difficultés rencontrées)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883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4896544"/>
          </a:xfrm>
        </p:spPr>
        <p:txBody>
          <a:bodyPr/>
          <a:lstStyle/>
          <a:p>
            <a:pPr algn="ctr"/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A propos de l’organisation 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95536" y="1448780"/>
            <a:ext cx="4664496" cy="1728192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Mai-Juin 2014 : prise de contact avec les directeurs d’UFR et de départements</a:t>
            </a: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 bwMode="gray">
          <a:xfrm>
            <a:off x="5731431" y="1592796"/>
            <a:ext cx="2880320" cy="144016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Demande de coordination des demandes</a:t>
            </a:r>
          </a:p>
        </p:txBody>
      </p:sp>
      <p:sp>
        <p:nvSpPr>
          <p:cNvPr id="14" name="Espace réservé du contenu 5"/>
          <p:cNvSpPr txBox="1">
            <a:spLocks/>
          </p:cNvSpPr>
          <p:nvPr/>
        </p:nvSpPr>
        <p:spPr bwMode="gray">
          <a:xfrm>
            <a:off x="3005200" y="3429000"/>
            <a:ext cx="3366999" cy="2088232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kern="0" dirty="0" smtClean="0">
                <a:solidFill>
                  <a:schemeClr val="accent1">
                    <a:lumMod val="75000"/>
                  </a:schemeClr>
                </a:solidFill>
              </a:rPr>
              <a:t>Quelques demandes par département en 2014,</a:t>
            </a:r>
          </a:p>
          <a:p>
            <a:pPr algn="ctr"/>
            <a:r>
              <a:rPr lang="fr-FR" sz="1800" b="1" kern="0" dirty="0" smtClean="0">
                <a:solidFill>
                  <a:schemeClr val="accent1">
                    <a:lumMod val="75000"/>
                  </a:schemeClr>
                </a:solidFill>
              </a:rPr>
              <a:t>(résultats inégaux, variables suivant les départements</a:t>
            </a:r>
          </a:p>
          <a:p>
            <a:pPr algn="ctr"/>
            <a:r>
              <a:rPr lang="fr-FR" sz="1800" b="1" kern="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1800" b="1" kern="0" dirty="0" smtClean="0">
                <a:solidFill>
                  <a:schemeClr val="accent1">
                    <a:lumMod val="75000"/>
                  </a:schemeClr>
                </a:solidFill>
              </a:rPr>
              <a:t>pas UFR)</a:t>
            </a:r>
          </a:p>
        </p:txBody>
      </p:sp>
    </p:spTree>
    <p:extLst>
      <p:ext uri="{BB962C8B-B14F-4D97-AF65-F5344CB8AC3E}">
        <p14:creationId xmlns:p14="http://schemas.microsoft.com/office/powerpoint/2010/main" val="32499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A propos des contenus 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5528" y="4725144"/>
            <a:ext cx="3384376" cy="15481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</a:rPr>
              <a:t>Outil de dialogue avec les enseignants</a:t>
            </a:r>
          </a:p>
        </p:txBody>
      </p:sp>
      <p:sp>
        <p:nvSpPr>
          <p:cNvPr id="12" name="Pentagone 3"/>
          <p:cNvSpPr/>
          <p:nvPr/>
        </p:nvSpPr>
        <p:spPr>
          <a:xfrm>
            <a:off x="3237526" y="3429000"/>
            <a:ext cx="2330398" cy="1656184"/>
          </a:xfrm>
          <a:custGeom>
            <a:avLst/>
            <a:gdLst>
              <a:gd name="connsiteX0" fmla="*/ 0 w 3168352"/>
              <a:gd name="connsiteY0" fmla="*/ 0 h 1584176"/>
              <a:gd name="connsiteX1" fmla="*/ 2376264 w 3168352"/>
              <a:gd name="connsiteY1" fmla="*/ 0 h 1584176"/>
              <a:gd name="connsiteX2" fmla="*/ 3168352 w 3168352"/>
              <a:gd name="connsiteY2" fmla="*/ 792088 h 1584176"/>
              <a:gd name="connsiteX3" fmla="*/ 2376264 w 3168352"/>
              <a:gd name="connsiteY3" fmla="*/ 1584176 h 1584176"/>
              <a:gd name="connsiteX4" fmla="*/ 0 w 3168352"/>
              <a:gd name="connsiteY4" fmla="*/ 1584176 h 1584176"/>
              <a:gd name="connsiteX5" fmla="*/ 0 w 3168352"/>
              <a:gd name="connsiteY5" fmla="*/ 0 h 1584176"/>
              <a:gd name="connsiteX0" fmla="*/ 0 w 3168352"/>
              <a:gd name="connsiteY0" fmla="*/ 0 h 2672747"/>
              <a:gd name="connsiteX1" fmla="*/ 2376264 w 3168352"/>
              <a:gd name="connsiteY1" fmla="*/ 0 h 2672747"/>
              <a:gd name="connsiteX2" fmla="*/ 3168352 w 3168352"/>
              <a:gd name="connsiteY2" fmla="*/ 792088 h 2672747"/>
              <a:gd name="connsiteX3" fmla="*/ 939349 w 3168352"/>
              <a:gd name="connsiteY3" fmla="*/ 2672747 h 2672747"/>
              <a:gd name="connsiteX4" fmla="*/ 0 w 3168352"/>
              <a:gd name="connsiteY4" fmla="*/ 1584176 h 2672747"/>
              <a:gd name="connsiteX5" fmla="*/ 0 w 3168352"/>
              <a:gd name="connsiteY5" fmla="*/ 0 h 2672747"/>
              <a:gd name="connsiteX0" fmla="*/ 0 w 2449895"/>
              <a:gd name="connsiteY0" fmla="*/ 0 h 2672747"/>
              <a:gd name="connsiteX1" fmla="*/ 2376264 w 2449895"/>
              <a:gd name="connsiteY1" fmla="*/ 0 h 2672747"/>
              <a:gd name="connsiteX2" fmla="*/ 2449895 w 2449895"/>
              <a:gd name="connsiteY2" fmla="*/ 1695603 h 2672747"/>
              <a:gd name="connsiteX3" fmla="*/ 939349 w 2449895"/>
              <a:gd name="connsiteY3" fmla="*/ 2672747 h 2672747"/>
              <a:gd name="connsiteX4" fmla="*/ 0 w 2449895"/>
              <a:gd name="connsiteY4" fmla="*/ 1584176 h 2672747"/>
              <a:gd name="connsiteX5" fmla="*/ 0 w 2449895"/>
              <a:gd name="connsiteY5" fmla="*/ 0 h 2672747"/>
              <a:gd name="connsiteX0" fmla="*/ 0 w 2449895"/>
              <a:gd name="connsiteY0" fmla="*/ 0 h 2672747"/>
              <a:gd name="connsiteX1" fmla="*/ 2376264 w 2449895"/>
              <a:gd name="connsiteY1" fmla="*/ 0 h 2672747"/>
              <a:gd name="connsiteX2" fmla="*/ 2449895 w 2449895"/>
              <a:gd name="connsiteY2" fmla="*/ 1695603 h 2672747"/>
              <a:gd name="connsiteX3" fmla="*/ 1265921 w 2449895"/>
              <a:gd name="connsiteY3" fmla="*/ 2672747 h 2672747"/>
              <a:gd name="connsiteX4" fmla="*/ 0 w 2449895"/>
              <a:gd name="connsiteY4" fmla="*/ 1584176 h 2672747"/>
              <a:gd name="connsiteX5" fmla="*/ 0 w 2449895"/>
              <a:gd name="connsiteY5" fmla="*/ 0 h 2672747"/>
              <a:gd name="connsiteX0" fmla="*/ 0 w 2449895"/>
              <a:gd name="connsiteY0" fmla="*/ 0 h 2661861"/>
              <a:gd name="connsiteX1" fmla="*/ 2376264 w 2449895"/>
              <a:gd name="connsiteY1" fmla="*/ 0 h 2661861"/>
              <a:gd name="connsiteX2" fmla="*/ 2449895 w 2449895"/>
              <a:gd name="connsiteY2" fmla="*/ 1695603 h 2661861"/>
              <a:gd name="connsiteX3" fmla="*/ 1091750 w 2449895"/>
              <a:gd name="connsiteY3" fmla="*/ 2661861 h 2661861"/>
              <a:gd name="connsiteX4" fmla="*/ 0 w 2449895"/>
              <a:gd name="connsiteY4" fmla="*/ 1584176 h 2661861"/>
              <a:gd name="connsiteX5" fmla="*/ 0 w 2449895"/>
              <a:gd name="connsiteY5" fmla="*/ 0 h 2661861"/>
              <a:gd name="connsiteX0" fmla="*/ 0 w 2449895"/>
              <a:gd name="connsiteY0" fmla="*/ 0 h 2650975"/>
              <a:gd name="connsiteX1" fmla="*/ 2376264 w 2449895"/>
              <a:gd name="connsiteY1" fmla="*/ 0 h 2650975"/>
              <a:gd name="connsiteX2" fmla="*/ 2449895 w 2449895"/>
              <a:gd name="connsiteY2" fmla="*/ 1695603 h 2650975"/>
              <a:gd name="connsiteX3" fmla="*/ 1200608 w 2449895"/>
              <a:gd name="connsiteY3" fmla="*/ 2650975 h 2650975"/>
              <a:gd name="connsiteX4" fmla="*/ 0 w 2449895"/>
              <a:gd name="connsiteY4" fmla="*/ 1584176 h 2650975"/>
              <a:gd name="connsiteX5" fmla="*/ 0 w 2449895"/>
              <a:gd name="connsiteY5" fmla="*/ 0 h 2650975"/>
              <a:gd name="connsiteX0" fmla="*/ 0 w 2449895"/>
              <a:gd name="connsiteY0" fmla="*/ 0 h 2650975"/>
              <a:gd name="connsiteX1" fmla="*/ 2376264 w 2449895"/>
              <a:gd name="connsiteY1" fmla="*/ 0 h 2650975"/>
              <a:gd name="connsiteX2" fmla="*/ 2449895 w 2449895"/>
              <a:gd name="connsiteY2" fmla="*/ 1695603 h 2650975"/>
              <a:gd name="connsiteX3" fmla="*/ 1157065 w 2449895"/>
              <a:gd name="connsiteY3" fmla="*/ 2650975 h 2650975"/>
              <a:gd name="connsiteX4" fmla="*/ 0 w 2449895"/>
              <a:gd name="connsiteY4" fmla="*/ 1584176 h 2650975"/>
              <a:gd name="connsiteX5" fmla="*/ 0 w 2449895"/>
              <a:gd name="connsiteY5" fmla="*/ 0 h 2650975"/>
              <a:gd name="connsiteX0" fmla="*/ 0 w 2463350"/>
              <a:gd name="connsiteY0" fmla="*/ 0 h 2650975"/>
              <a:gd name="connsiteX1" fmla="*/ 2463350 w 2463350"/>
              <a:gd name="connsiteY1" fmla="*/ 0 h 2650975"/>
              <a:gd name="connsiteX2" fmla="*/ 2449895 w 2463350"/>
              <a:gd name="connsiteY2" fmla="*/ 1695603 h 2650975"/>
              <a:gd name="connsiteX3" fmla="*/ 1157065 w 2463350"/>
              <a:gd name="connsiteY3" fmla="*/ 2650975 h 2650975"/>
              <a:gd name="connsiteX4" fmla="*/ 0 w 2463350"/>
              <a:gd name="connsiteY4" fmla="*/ 1584176 h 2650975"/>
              <a:gd name="connsiteX5" fmla="*/ 0 w 2463350"/>
              <a:gd name="connsiteY5" fmla="*/ 0 h 265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350" h="2650975">
                <a:moveTo>
                  <a:pt x="0" y="0"/>
                </a:moveTo>
                <a:lnTo>
                  <a:pt x="2463350" y="0"/>
                </a:lnTo>
                <a:lnTo>
                  <a:pt x="2449895" y="1695603"/>
                </a:lnTo>
                <a:lnTo>
                  <a:pt x="1157065" y="2650975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6D8C"/>
                </a:solidFill>
              </a:rPr>
              <a:t>La fiche </a:t>
            </a:r>
            <a:r>
              <a:rPr lang="fr-FR" sz="2400" b="1" dirty="0" smtClean="0">
                <a:solidFill>
                  <a:srgbClr val="006D8C"/>
                </a:solidFill>
              </a:rPr>
              <a:t>pédagogique</a:t>
            </a:r>
          </a:p>
          <a:p>
            <a:pPr algn="ctr"/>
            <a:r>
              <a:rPr lang="fr-FR" b="1" dirty="0" smtClean="0">
                <a:solidFill>
                  <a:srgbClr val="006D8C"/>
                </a:solidFill>
              </a:rPr>
              <a:t>(rentrée 2014)</a:t>
            </a:r>
            <a:endParaRPr lang="fr-FR" b="1" dirty="0">
              <a:solidFill>
                <a:srgbClr val="006D8C"/>
              </a:solidFill>
            </a:endParaRPr>
          </a:p>
        </p:txBody>
      </p:sp>
      <p:sp>
        <p:nvSpPr>
          <p:cNvPr id="13" name="Pentagone 3"/>
          <p:cNvSpPr/>
          <p:nvPr/>
        </p:nvSpPr>
        <p:spPr>
          <a:xfrm>
            <a:off x="2815863" y="975642"/>
            <a:ext cx="3173725" cy="2592288"/>
          </a:xfrm>
          <a:custGeom>
            <a:avLst/>
            <a:gdLst>
              <a:gd name="connsiteX0" fmla="*/ 0 w 3168352"/>
              <a:gd name="connsiteY0" fmla="*/ 0 h 1584176"/>
              <a:gd name="connsiteX1" fmla="*/ 2376264 w 3168352"/>
              <a:gd name="connsiteY1" fmla="*/ 0 h 1584176"/>
              <a:gd name="connsiteX2" fmla="*/ 3168352 w 3168352"/>
              <a:gd name="connsiteY2" fmla="*/ 792088 h 1584176"/>
              <a:gd name="connsiteX3" fmla="*/ 2376264 w 3168352"/>
              <a:gd name="connsiteY3" fmla="*/ 1584176 h 1584176"/>
              <a:gd name="connsiteX4" fmla="*/ 0 w 3168352"/>
              <a:gd name="connsiteY4" fmla="*/ 1584176 h 1584176"/>
              <a:gd name="connsiteX5" fmla="*/ 0 w 3168352"/>
              <a:gd name="connsiteY5" fmla="*/ 0 h 1584176"/>
              <a:gd name="connsiteX0" fmla="*/ 0 w 3168352"/>
              <a:gd name="connsiteY0" fmla="*/ 0 h 2672747"/>
              <a:gd name="connsiteX1" fmla="*/ 2376264 w 3168352"/>
              <a:gd name="connsiteY1" fmla="*/ 0 h 2672747"/>
              <a:gd name="connsiteX2" fmla="*/ 3168352 w 3168352"/>
              <a:gd name="connsiteY2" fmla="*/ 792088 h 2672747"/>
              <a:gd name="connsiteX3" fmla="*/ 939349 w 3168352"/>
              <a:gd name="connsiteY3" fmla="*/ 2672747 h 2672747"/>
              <a:gd name="connsiteX4" fmla="*/ 0 w 3168352"/>
              <a:gd name="connsiteY4" fmla="*/ 1584176 h 2672747"/>
              <a:gd name="connsiteX5" fmla="*/ 0 w 3168352"/>
              <a:gd name="connsiteY5" fmla="*/ 0 h 2672747"/>
              <a:gd name="connsiteX0" fmla="*/ 0 w 2449895"/>
              <a:gd name="connsiteY0" fmla="*/ 0 h 2672747"/>
              <a:gd name="connsiteX1" fmla="*/ 2376264 w 2449895"/>
              <a:gd name="connsiteY1" fmla="*/ 0 h 2672747"/>
              <a:gd name="connsiteX2" fmla="*/ 2449895 w 2449895"/>
              <a:gd name="connsiteY2" fmla="*/ 1695603 h 2672747"/>
              <a:gd name="connsiteX3" fmla="*/ 939349 w 2449895"/>
              <a:gd name="connsiteY3" fmla="*/ 2672747 h 2672747"/>
              <a:gd name="connsiteX4" fmla="*/ 0 w 2449895"/>
              <a:gd name="connsiteY4" fmla="*/ 1584176 h 2672747"/>
              <a:gd name="connsiteX5" fmla="*/ 0 w 2449895"/>
              <a:gd name="connsiteY5" fmla="*/ 0 h 2672747"/>
              <a:gd name="connsiteX0" fmla="*/ 0 w 2449895"/>
              <a:gd name="connsiteY0" fmla="*/ 0 h 2672747"/>
              <a:gd name="connsiteX1" fmla="*/ 2376264 w 2449895"/>
              <a:gd name="connsiteY1" fmla="*/ 0 h 2672747"/>
              <a:gd name="connsiteX2" fmla="*/ 2449895 w 2449895"/>
              <a:gd name="connsiteY2" fmla="*/ 1695603 h 2672747"/>
              <a:gd name="connsiteX3" fmla="*/ 1265921 w 2449895"/>
              <a:gd name="connsiteY3" fmla="*/ 2672747 h 2672747"/>
              <a:gd name="connsiteX4" fmla="*/ 0 w 2449895"/>
              <a:gd name="connsiteY4" fmla="*/ 1584176 h 2672747"/>
              <a:gd name="connsiteX5" fmla="*/ 0 w 2449895"/>
              <a:gd name="connsiteY5" fmla="*/ 0 h 2672747"/>
              <a:gd name="connsiteX0" fmla="*/ 0 w 2449895"/>
              <a:gd name="connsiteY0" fmla="*/ 0 h 2661861"/>
              <a:gd name="connsiteX1" fmla="*/ 2376264 w 2449895"/>
              <a:gd name="connsiteY1" fmla="*/ 0 h 2661861"/>
              <a:gd name="connsiteX2" fmla="*/ 2449895 w 2449895"/>
              <a:gd name="connsiteY2" fmla="*/ 1695603 h 2661861"/>
              <a:gd name="connsiteX3" fmla="*/ 1091750 w 2449895"/>
              <a:gd name="connsiteY3" fmla="*/ 2661861 h 2661861"/>
              <a:gd name="connsiteX4" fmla="*/ 0 w 2449895"/>
              <a:gd name="connsiteY4" fmla="*/ 1584176 h 2661861"/>
              <a:gd name="connsiteX5" fmla="*/ 0 w 2449895"/>
              <a:gd name="connsiteY5" fmla="*/ 0 h 2661861"/>
              <a:gd name="connsiteX0" fmla="*/ 0 w 2449895"/>
              <a:gd name="connsiteY0" fmla="*/ 0 h 2650975"/>
              <a:gd name="connsiteX1" fmla="*/ 2376264 w 2449895"/>
              <a:gd name="connsiteY1" fmla="*/ 0 h 2650975"/>
              <a:gd name="connsiteX2" fmla="*/ 2449895 w 2449895"/>
              <a:gd name="connsiteY2" fmla="*/ 1695603 h 2650975"/>
              <a:gd name="connsiteX3" fmla="*/ 1200608 w 2449895"/>
              <a:gd name="connsiteY3" fmla="*/ 2650975 h 2650975"/>
              <a:gd name="connsiteX4" fmla="*/ 0 w 2449895"/>
              <a:gd name="connsiteY4" fmla="*/ 1584176 h 2650975"/>
              <a:gd name="connsiteX5" fmla="*/ 0 w 2449895"/>
              <a:gd name="connsiteY5" fmla="*/ 0 h 2650975"/>
              <a:gd name="connsiteX0" fmla="*/ 0 w 2449895"/>
              <a:gd name="connsiteY0" fmla="*/ 0 h 2650975"/>
              <a:gd name="connsiteX1" fmla="*/ 2376264 w 2449895"/>
              <a:gd name="connsiteY1" fmla="*/ 0 h 2650975"/>
              <a:gd name="connsiteX2" fmla="*/ 2449895 w 2449895"/>
              <a:gd name="connsiteY2" fmla="*/ 1695603 h 2650975"/>
              <a:gd name="connsiteX3" fmla="*/ 1157065 w 2449895"/>
              <a:gd name="connsiteY3" fmla="*/ 2650975 h 2650975"/>
              <a:gd name="connsiteX4" fmla="*/ 0 w 2449895"/>
              <a:gd name="connsiteY4" fmla="*/ 1584176 h 2650975"/>
              <a:gd name="connsiteX5" fmla="*/ 0 w 2449895"/>
              <a:gd name="connsiteY5" fmla="*/ 0 h 2650975"/>
              <a:gd name="connsiteX0" fmla="*/ 0 w 2463350"/>
              <a:gd name="connsiteY0" fmla="*/ 0 h 2650975"/>
              <a:gd name="connsiteX1" fmla="*/ 2463350 w 2463350"/>
              <a:gd name="connsiteY1" fmla="*/ 0 h 2650975"/>
              <a:gd name="connsiteX2" fmla="*/ 2449895 w 2463350"/>
              <a:gd name="connsiteY2" fmla="*/ 1695603 h 2650975"/>
              <a:gd name="connsiteX3" fmla="*/ 1157065 w 2463350"/>
              <a:gd name="connsiteY3" fmla="*/ 2650975 h 2650975"/>
              <a:gd name="connsiteX4" fmla="*/ 0 w 2463350"/>
              <a:gd name="connsiteY4" fmla="*/ 1584176 h 2650975"/>
              <a:gd name="connsiteX5" fmla="*/ 0 w 2463350"/>
              <a:gd name="connsiteY5" fmla="*/ 0 h 265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350" h="2650975">
                <a:moveTo>
                  <a:pt x="0" y="0"/>
                </a:moveTo>
                <a:lnTo>
                  <a:pt x="2463350" y="0"/>
                </a:lnTo>
                <a:lnTo>
                  <a:pt x="2449895" y="1695603"/>
                </a:lnTo>
                <a:lnTo>
                  <a:pt x="1157065" y="2650975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Passer d’une réponse à la demande à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une « politique »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fr-FR" sz="2400" b="1" dirty="0" smtClean="0">
                <a:solidFill>
                  <a:srgbClr val="FF6600"/>
                </a:solidFill>
              </a:rPr>
              <a:t>l’offre</a:t>
            </a:r>
          </a:p>
        </p:txBody>
      </p:sp>
    </p:spTree>
    <p:extLst>
      <p:ext uri="{BB962C8B-B14F-4D97-AF65-F5344CB8AC3E}">
        <p14:creationId xmlns:p14="http://schemas.microsoft.com/office/powerpoint/2010/main" val="11422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dirty="0" smtClean="0"/>
              <a:t> 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599846" y="5157191"/>
            <a:ext cx="8129509" cy="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endParaRPr lang="fr-FR" sz="2000" b="0" kern="0" dirty="0" smtClean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73745" y="1556792"/>
            <a:ext cx="8381709" cy="1872208"/>
          </a:xfrm>
        </p:spPr>
        <p:txBody>
          <a:bodyPr/>
          <a:lstStyle/>
          <a:p>
            <a:r>
              <a:rPr lang="fr-FR" sz="4000" dirty="0" smtClean="0"/>
              <a:t>Perspectives 2015-2016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19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riharr\AppData\Local\Temp\10711635635_3677500cd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07" y="4062239"/>
            <a:ext cx="3755639" cy="24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Pentagone 9"/>
          <p:cNvSpPr/>
          <p:nvPr/>
        </p:nvSpPr>
        <p:spPr>
          <a:xfrm>
            <a:off x="225759" y="873898"/>
            <a:ext cx="3080321" cy="972108"/>
          </a:xfrm>
          <a:prstGeom prst="homePlate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Persévérer !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249178" y="2780928"/>
            <a:ext cx="4110203" cy="1008112"/>
          </a:xfrm>
          <a:prstGeom prst="homePlate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Alléger !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225759" y="4797152"/>
            <a:ext cx="4686267" cy="1018287"/>
          </a:xfrm>
          <a:prstGeom prst="homePlate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Ludifier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!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2026" y="1052736"/>
            <a:ext cx="3600400" cy="126014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Contacts enseignants : coordination, planification,  offre de 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17230" y="2666187"/>
            <a:ext cx="3631851" cy="82809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Les contenus proposés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1207" y="5921670"/>
            <a:ext cx="3755639" cy="93633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Les séances</a:t>
            </a:r>
          </a:p>
        </p:txBody>
      </p:sp>
    </p:spTree>
    <p:extLst>
      <p:ext uri="{BB962C8B-B14F-4D97-AF65-F5344CB8AC3E}">
        <p14:creationId xmlns:p14="http://schemas.microsoft.com/office/powerpoint/2010/main" val="5791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dirty="0" smtClean="0"/>
              <a:t> 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599846" y="5157191"/>
            <a:ext cx="8129509" cy="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endParaRPr lang="fr-FR" sz="2000" b="0" kern="0" dirty="0" smtClean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473745" y="1556792"/>
            <a:ext cx="8381709" cy="1872208"/>
          </a:xfrm>
        </p:spPr>
        <p:txBody>
          <a:bodyPr/>
          <a:lstStyle/>
          <a:p>
            <a:r>
              <a:rPr lang="fr-FR" sz="4000" dirty="0" smtClean="0"/>
              <a:t>Et les lycéens?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500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30697" y="161730"/>
            <a:ext cx="8840754" cy="9236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Accueillir les Licences 1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8016" y="1628800"/>
            <a:ext cx="3024336" cy="15481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UE MTU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(méthodologie du travail universitaire)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3115" y="1628800"/>
            <a:ext cx="3024336" cy="15481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 la demande des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enseignants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808" y="3573016"/>
            <a:ext cx="3024336" cy="1131303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Pas systématique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8083" y="5191776"/>
            <a:ext cx="3024336" cy="15481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Pas mise en place dans toutes les UFR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3115" y="5169295"/>
            <a:ext cx="3024336" cy="15481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Pas demandé par tous les enseignants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983494" y="2086456"/>
            <a:ext cx="1039621" cy="504056"/>
          </a:xfrm>
          <a:prstGeom prst="rightArrow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1907704" y="3321090"/>
            <a:ext cx="576064" cy="1747326"/>
          </a:xfrm>
          <a:prstGeom prst="downArrow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6372200" y="3337858"/>
            <a:ext cx="576064" cy="1747326"/>
          </a:xfrm>
          <a:prstGeom prst="downArrow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4824536"/>
          </a:xfrm>
        </p:spPr>
        <p:txBody>
          <a:bodyPr/>
          <a:lstStyle/>
          <a:p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 Vers l’accueil des lycéens - 1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gray">
          <a:xfrm>
            <a:off x="318613" y="926748"/>
            <a:ext cx="8568952" cy="55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endParaRPr lang="fr-FR" sz="2400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Petit historique…</a:t>
            </a:r>
          </a:p>
          <a:p>
            <a:pPr algn="ctr"/>
            <a:endParaRPr lang="fr-FR" sz="2400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400" b="1" kern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000" kern="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58961" y="4221088"/>
            <a:ext cx="8633519" cy="1152128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Progressivement,  ouverture de l’accès sur place à </a:t>
            </a:r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tous</a:t>
            </a: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2400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et </a:t>
            </a:r>
            <a:r>
              <a:rPr lang="fr-FR" sz="2400" b="1" kern="0" dirty="0">
                <a:solidFill>
                  <a:srgbClr val="FF6600"/>
                </a:solidFill>
                <a:sym typeface="Wingdings" panose="05000000000000000000" pitchFamily="2" charset="2"/>
              </a:rPr>
              <a:t>arrivée des </a:t>
            </a:r>
            <a:r>
              <a:rPr lang="fr-FR" sz="2400" b="1" kern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lycéens = accès libre, sans filtrage</a:t>
            </a:r>
            <a:endParaRPr lang="fr-FR" sz="2400" b="1" kern="0" dirty="0">
              <a:solidFill>
                <a:srgbClr val="FF66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853" y="1976711"/>
            <a:ext cx="8661711" cy="1850571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kern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2007: </a:t>
            </a:r>
            <a:r>
              <a:rPr lang="fr-FR" sz="2400" b="1" kern="0" dirty="0">
                <a:solidFill>
                  <a:srgbClr val="FF6600"/>
                </a:solidFill>
                <a:sym typeface="Wingdings" panose="05000000000000000000" pitchFamily="2" charset="2"/>
              </a:rPr>
              <a:t>accès BU limité aux seuls étudiants</a:t>
            </a: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Pas de système de contrôle d’accès</a:t>
            </a: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filtrage (carte BU à présenter)</a:t>
            </a:r>
          </a:p>
        </p:txBody>
      </p:sp>
    </p:spTree>
    <p:extLst>
      <p:ext uri="{BB962C8B-B14F-4D97-AF65-F5344CB8AC3E}">
        <p14:creationId xmlns:p14="http://schemas.microsoft.com/office/powerpoint/2010/main" val="15295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4824536"/>
          </a:xfrm>
        </p:spPr>
        <p:txBody>
          <a:bodyPr/>
          <a:lstStyle/>
          <a:p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 Vers l’accueil des lycéens - 2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gray">
          <a:xfrm>
            <a:off x="318613" y="926748"/>
            <a:ext cx="8568952" cy="55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endParaRPr lang="fr-FR" sz="2400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400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000" kern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964972" y="5229200"/>
            <a:ext cx="4576984" cy="1152127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smtClean="0">
                <a:solidFill>
                  <a:schemeClr val="accent1">
                    <a:lumMod val="75000"/>
                  </a:schemeClr>
                </a:solidFill>
              </a:rPr>
              <a:t>Légitimité ?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87" y="1196752"/>
            <a:ext cx="3846341" cy="2252985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Problèmes… </a:t>
            </a:r>
          </a:p>
          <a:p>
            <a:pPr algn="ctr"/>
            <a:r>
              <a:rPr lang="fr-FR" sz="2000" b="1" kern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Non respect des usages </a:t>
            </a:r>
            <a:r>
              <a:rPr lang="fr-FR" sz="2000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du </a:t>
            </a:r>
            <a:r>
              <a:rPr lang="fr-FR" sz="20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lieu </a:t>
            </a:r>
          </a:p>
          <a:p>
            <a:pPr algn="ctr"/>
            <a:r>
              <a:rPr lang="fr-FR" sz="20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(silence, nourriture-boissons)</a:t>
            </a:r>
            <a:endParaRPr lang="fr-FR" sz="2000" b="1" kern="0" dirty="0" smtClean="0">
              <a:solidFill>
                <a:srgbClr val="FF6600"/>
              </a:solidFill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7944" y="2684741"/>
            <a:ext cx="4839640" cy="2112412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/>
              <a:buChar char="à"/>
            </a:pPr>
            <a:r>
              <a:rPr lang="fr-FR" sz="20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Problèmes de cohabitation avec le public étudiant</a:t>
            </a:r>
          </a:p>
          <a:p>
            <a:pPr marL="342900" indent="-342900" algn="ctr">
              <a:buFont typeface="Wingdings"/>
              <a:buChar char="à"/>
            </a:pPr>
            <a:endParaRPr lang="fr-FR" sz="2000" b="1" kern="0" dirty="0" smtClean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Wingdings"/>
              <a:buChar char="à"/>
            </a:pPr>
            <a:r>
              <a:rPr lang="fr-FR" sz="2000" b="1" kern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Relations conflictuelles avec le personnel BU (respect du règlement)</a:t>
            </a:r>
          </a:p>
        </p:txBody>
      </p:sp>
    </p:spTree>
    <p:extLst>
      <p:ext uri="{BB962C8B-B14F-4D97-AF65-F5344CB8AC3E}">
        <p14:creationId xmlns:p14="http://schemas.microsoft.com/office/powerpoint/2010/main" val="31600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riharr\AppData\Local\Temp\6090196004_01f76c3e70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50950"/>
            <a:ext cx="81280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4824536"/>
          </a:xfrm>
        </p:spPr>
        <p:txBody>
          <a:bodyPr/>
          <a:lstStyle/>
          <a:p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 Vers l’accueil des lycéens - 3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5" y="1124744"/>
            <a:ext cx="5143040" cy="57606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Gérer l’existant</a:t>
            </a:r>
            <a:endParaRPr lang="fr-FR" sz="2400" b="1" kern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2060848"/>
            <a:ext cx="5508612" cy="6480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2014 : accueil/identification</a:t>
            </a:r>
            <a:endParaRPr lang="fr-FR" sz="2400" b="1" kern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0" name="Image 9" descr="http://cdn.pratique.fr/sites/default/files/articles/carte-vita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62" y="2899663"/>
            <a:ext cx="1320892" cy="73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http://www.evous.fr/local/cache-vignettes/L182xH126/Capture_d_e_cran_2012-08-22_a_09-54-14-039f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2708920"/>
            <a:ext cx="1080120" cy="67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611560" y="3897052"/>
            <a:ext cx="5508612" cy="64807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Beaucoup plus calme…</a:t>
            </a:r>
            <a:endParaRPr lang="fr-FR" sz="2400" b="1" kern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91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4824536"/>
          </a:xfrm>
        </p:spPr>
        <p:txBody>
          <a:bodyPr/>
          <a:lstStyle/>
          <a:p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 Vers une offre d’accueil pour les lycéens  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gray">
          <a:xfrm>
            <a:off x="215516" y="987204"/>
            <a:ext cx="8568952" cy="55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endParaRPr lang="fr-FR" sz="2400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400" b="1" kern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000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221" y="1124744"/>
            <a:ext cx="5286469" cy="792088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Asseoir leur légitimité dans la BU</a:t>
            </a:r>
          </a:p>
        </p:txBody>
      </p:sp>
      <p:pic>
        <p:nvPicPr>
          <p:cNvPr id="2050" name="Picture 2" descr="https://fbcdn-sphotos-b-a.akamaihd.net/hphotos-ak-xap1/t31.0-8/s960x960/11154869_982224165130615_637305729390259486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20" y="1124744"/>
            <a:ext cx="3724126" cy="5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221" y="2176891"/>
            <a:ext cx="5364088" cy="108012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Modifier notre règlement intérieur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= emprunt + accès doc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élec</a:t>
            </a:r>
            <a:endParaRPr lang="fr-F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95" y="4581128"/>
            <a:ext cx="5329106" cy="89210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Communiquer à leur attention</a:t>
            </a:r>
          </a:p>
        </p:txBody>
      </p:sp>
      <p:sp>
        <p:nvSpPr>
          <p:cNvPr id="6" name="Pentagone 5"/>
          <p:cNvSpPr/>
          <p:nvPr/>
        </p:nvSpPr>
        <p:spPr>
          <a:xfrm>
            <a:off x="4139952" y="5589240"/>
            <a:ext cx="1512168" cy="720080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Médiathèque de la CA de Val Forêt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968" y="3409411"/>
            <a:ext cx="5364088" cy="108012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Leur proposer des services adaptés</a:t>
            </a:r>
          </a:p>
        </p:txBody>
      </p:sp>
    </p:spTree>
    <p:extLst>
      <p:ext uri="{BB962C8B-B14F-4D97-AF65-F5344CB8AC3E}">
        <p14:creationId xmlns:p14="http://schemas.microsoft.com/office/powerpoint/2010/main" val="11636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4824536"/>
          </a:xfrm>
        </p:spPr>
        <p:txBody>
          <a:bodyPr/>
          <a:lstStyle/>
          <a:p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Titre 7"/>
          <p:cNvSpPr txBox="1">
            <a:spLocks/>
          </p:cNvSpPr>
          <p:nvPr/>
        </p:nvSpPr>
        <p:spPr bwMode="gray">
          <a:xfrm>
            <a:off x="107504" y="168230"/>
            <a:ext cx="8784976" cy="87057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 Ce qu’on fait déjà dans les BU de l’UVSQ</a:t>
            </a: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gray">
          <a:xfrm>
            <a:off x="229960" y="1268760"/>
            <a:ext cx="8568952" cy="55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/>
            <a:endParaRPr lang="fr-FR" sz="2400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400" b="1" kern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sz="2000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90370" y="1268760"/>
            <a:ext cx="6840760" cy="1310078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Accueil de classes : initiation recherche documentaire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2041" y="2852936"/>
            <a:ext cx="6552728" cy="146718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Accueil de professeurs documentalistes présentation et visite des BU,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échange sur nos pratiques</a:t>
            </a:r>
          </a:p>
        </p:txBody>
      </p:sp>
    </p:spTree>
    <p:extLst>
      <p:ext uri="{BB962C8B-B14F-4D97-AF65-F5344CB8AC3E}">
        <p14:creationId xmlns:p14="http://schemas.microsoft.com/office/powerpoint/2010/main" val="28312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 txBox="1">
            <a:spLocks noGrp="1"/>
          </p:cNvSpPr>
          <p:nvPr>
            <p:ph type="title" idx="4294967295"/>
          </p:nvPr>
        </p:nvSpPr>
        <p:spPr>
          <a:xfrm>
            <a:off x="148431" y="188640"/>
            <a:ext cx="8774907" cy="738664"/>
          </a:xfrm>
          <a:solidFill>
            <a:srgbClr val="FF660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dirty="0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BU de Versailles : </a:t>
            </a:r>
            <a:r>
              <a:rPr altLang="fr-FR" dirty="0" err="1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accueil</a:t>
            </a:r>
            <a:r>
              <a:rPr altLang="fr-FR" dirty="0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des classes </a:t>
            </a:r>
            <a:r>
              <a:rPr altLang="fr-FR" dirty="0" err="1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préparatoires</a:t>
            </a:r>
            <a:r>
              <a:rPr altLang="fr-FR" dirty="0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altLang="fr-FR" dirty="0" err="1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scientifiques</a:t>
            </a:r>
            <a:endParaRPr altLang="fr-FR" dirty="0" smtClean="0">
              <a:solidFill>
                <a:schemeClr val="bg1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2051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44008" y="1484784"/>
            <a:ext cx="3701094" cy="1107996"/>
          </a:xfr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indent="0" eaLnBrk="1" hangingPunct="1"/>
            <a:r>
              <a:rPr altLang="fr-FR" sz="1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Lycée</a:t>
            </a:r>
            <a:r>
              <a:rPr altLang="fr-FR" sz="1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Descartes </a:t>
            </a:r>
            <a:r>
              <a:rPr altLang="fr-FR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: </a:t>
            </a:r>
            <a:r>
              <a:rPr alt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depuis</a:t>
            </a:r>
            <a:r>
              <a:rPr altLang="fr-FR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2012, séance de formation de 2h pour les </a:t>
            </a:r>
            <a:r>
              <a:rPr alt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étudiants</a:t>
            </a:r>
            <a:r>
              <a:rPr altLang="fr-FR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1</a:t>
            </a:r>
            <a:r>
              <a:rPr altLang="fr-FR" sz="18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e</a:t>
            </a:r>
            <a:r>
              <a:rPr altLang="fr-FR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alt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année</a:t>
            </a:r>
            <a:r>
              <a:rPr altLang="fr-FR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</a:t>
            </a:r>
            <a:r>
              <a:rPr alt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dans</a:t>
            </a:r>
            <a:r>
              <a:rPr altLang="fr-FR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le cadre des TIPE.</a:t>
            </a:r>
          </a:p>
        </p:txBody>
      </p:sp>
      <p:sp>
        <p:nvSpPr>
          <p:cNvPr id="4" name="Espace réservé de la date 3"/>
          <p:cNvSpPr/>
          <p:nvPr/>
        </p:nvSpPr>
        <p:spPr>
          <a:xfrm>
            <a:off x="1331913" y="6305550"/>
            <a:ext cx="1008062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ce réservé du pied de page 5"/>
          <p:cNvSpPr/>
          <p:nvPr/>
        </p:nvSpPr>
        <p:spPr>
          <a:xfrm>
            <a:off x="2395538" y="6303963"/>
            <a:ext cx="6527800" cy="334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ce réservé du numéro de diapositive 4"/>
          <p:cNvSpPr/>
          <p:nvPr/>
        </p:nvSpPr>
        <p:spPr>
          <a:xfrm>
            <a:off x="1085850" y="6303963"/>
            <a:ext cx="246063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25F945-5D87-43B0-AB73-2D09B8A7EBE7}" type="slidenum">
              <a:rPr lang="fr-FR" sz="800" b="1">
                <a:solidFill>
                  <a:srgbClr val="0092BB"/>
                </a:solidFill>
                <a:latin typeface="Times New Roman" pitchFamily="18"/>
                <a:ea typeface="Arial Unicode MS" pitchFamily="2"/>
                <a:cs typeface="Tahoma" pitchFamily="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fr-FR" sz="800" b="1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2055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5274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5288" y="5013325"/>
            <a:ext cx="3671887" cy="923925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Lycée Hoche: 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en 2015, visite de la bibliothèque et présentation des ressources (1h) 1</a:t>
            </a:r>
            <a:r>
              <a:rPr lang="fr-FR" altLang="fr-FR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e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 année PCSI.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9482" r="40044" b="46228"/>
          <a:stretch>
            <a:fillRect/>
          </a:stretch>
        </p:blipFill>
        <p:spPr bwMode="auto">
          <a:xfrm>
            <a:off x="4499992" y="3167062"/>
            <a:ext cx="36401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729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06" y="1412776"/>
            <a:ext cx="3672408" cy="35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re 1"/>
          <p:cNvSpPr txBox="1">
            <a:spLocks noGrp="1"/>
          </p:cNvSpPr>
          <p:nvPr>
            <p:ph type="title" idx="4294967295"/>
          </p:nvPr>
        </p:nvSpPr>
        <p:spPr>
          <a:xfrm>
            <a:off x="115142" y="188640"/>
            <a:ext cx="8774907" cy="738664"/>
          </a:xfrm>
          <a:solidFill>
            <a:srgbClr val="FF660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M</a:t>
            </a:r>
            <a:r>
              <a:rPr lang="fr-FR" altLang="fr-FR" dirty="0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anifestations culturelles et scientifiques des BU :</a:t>
            </a:r>
            <a:r>
              <a:rPr lang="fr-FR" altLang="fr-FR" dirty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/>
            </a:r>
            <a:br>
              <a:rPr lang="fr-FR" altLang="fr-FR" dirty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</a:br>
            <a:r>
              <a:rPr lang="fr-FR" altLang="fr-FR" dirty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d</a:t>
            </a:r>
            <a:r>
              <a:rPr lang="fr-FR" altLang="fr-FR" dirty="0" smtClean="0">
                <a:solidFill>
                  <a:schemeClr val="bg1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es partenariats possibles avec les lycées du bassin</a:t>
            </a:r>
            <a:endParaRPr altLang="fr-FR" dirty="0" smtClean="0">
              <a:solidFill>
                <a:schemeClr val="bg1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Espace réservé de la date 3"/>
          <p:cNvSpPr/>
          <p:nvPr/>
        </p:nvSpPr>
        <p:spPr>
          <a:xfrm>
            <a:off x="1331913" y="6305550"/>
            <a:ext cx="1008062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ce réservé du pied de page 5"/>
          <p:cNvSpPr/>
          <p:nvPr/>
        </p:nvSpPr>
        <p:spPr>
          <a:xfrm>
            <a:off x="2395538" y="6303963"/>
            <a:ext cx="6527800" cy="334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ce réservé du numéro de diapositive 4"/>
          <p:cNvSpPr/>
          <p:nvPr/>
        </p:nvSpPr>
        <p:spPr>
          <a:xfrm>
            <a:off x="1085850" y="6303963"/>
            <a:ext cx="246063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25F945-5D87-43B0-AB73-2D09B8A7EBE7}" type="slidenum">
              <a:rPr lang="fr-FR" sz="800" b="1">
                <a:solidFill>
                  <a:srgbClr val="0092BB"/>
                </a:solidFill>
                <a:latin typeface="Times New Roman" pitchFamily="18"/>
                <a:ea typeface="Arial Unicode MS" pitchFamily="2"/>
                <a:cs typeface="Tahoma" pitchFamily="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fr-FR" sz="800" b="1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467544" y="1124744"/>
            <a:ext cx="8352928" cy="53285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Par exemple à la BU de Versailles, accueil </a:t>
            </a:r>
          </a:p>
          <a:p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des expositions</a:t>
            </a:r>
          </a:p>
          <a:p>
            <a:pPr marL="285750" indent="-285750">
              <a:buFontTx/>
              <a:buChar char="-"/>
            </a:pP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« Putain de Guerre » (</a:t>
            </a:r>
            <a:r>
              <a:rPr lang="fr-FR" b="1" kern="0" dirty="0" err="1" smtClean="0">
                <a:solidFill>
                  <a:schemeClr val="accent1">
                    <a:lumMod val="75000"/>
                  </a:schemeClr>
                </a:solidFill>
              </a:rPr>
              <a:t>Tardi</a:t>
            </a: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fr-FR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L'écho des tranchées" </a:t>
            </a:r>
            <a:endParaRPr lang="fr-FR" dirty="0" smtClean="0"/>
          </a:p>
          <a:p>
            <a:r>
              <a:rPr lang="fr-FR" dirty="0" smtClean="0"/>
              <a:t>(prêtée </a:t>
            </a:r>
            <a:r>
              <a:rPr lang="fr-FR" dirty="0"/>
              <a:t>par la BDP des </a:t>
            </a:r>
            <a:r>
              <a:rPr lang="fr-FR" dirty="0" smtClean="0"/>
              <a:t>Yvelines)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venue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de Nicolas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Juncker </a:t>
            </a:r>
          </a:p>
          <a:p>
            <a:r>
              <a:rPr lang="fr-FR" dirty="0"/>
              <a:t>pour parler de son travail autour </a:t>
            </a:r>
          </a:p>
          <a:p>
            <a:r>
              <a:rPr lang="fr-FR" dirty="0"/>
              <a:t>de sa bande-dessinée Le Front  </a:t>
            </a: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À la BU de SQY : 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Conférence sur « la Grande collecte » </a:t>
            </a:r>
            <a:r>
              <a:rPr lang="fr-FR" dirty="0" smtClean="0"/>
              <a:t> 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ouverte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aux enseignants et étudiants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UVSQ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(novembre 2014) : partenariat avec le lycée de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Villaroy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(club 14-18)</a:t>
            </a:r>
          </a:p>
          <a:p>
            <a:endParaRPr lang="fr-FR" dirty="0" smtClean="0"/>
          </a:p>
          <a:p>
            <a:r>
              <a:rPr lang="fr-FR" dirty="0" smtClean="0"/>
              <a:t>D’autres exemples ici</a:t>
            </a:r>
            <a:endParaRPr lang="fr-FR" dirty="0"/>
          </a:p>
          <a:p>
            <a:endParaRPr lang="fr-FR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kern="0" dirty="0" smtClean="0">
              <a:solidFill>
                <a:srgbClr val="FF0000"/>
              </a:solidFill>
            </a:endParaRPr>
          </a:p>
          <a:p>
            <a:endParaRPr lang="fr-FR" sz="28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kern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549011" y="6084004"/>
            <a:ext cx="418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http://www.bib.uvsq.fr/archives-2014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61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/>
          <p:nvPr/>
        </p:nvSpPr>
        <p:spPr>
          <a:xfrm>
            <a:off x="1331913" y="6305550"/>
            <a:ext cx="1008062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ce réservé du pied de page 5"/>
          <p:cNvSpPr/>
          <p:nvPr/>
        </p:nvSpPr>
        <p:spPr>
          <a:xfrm>
            <a:off x="2395538" y="6303963"/>
            <a:ext cx="6527800" cy="334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ce réservé du numéro de diapositive 4"/>
          <p:cNvSpPr/>
          <p:nvPr/>
        </p:nvSpPr>
        <p:spPr>
          <a:xfrm>
            <a:off x="1085850" y="6303963"/>
            <a:ext cx="246063" cy="333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B25F945-5D87-43B0-AB73-2D09B8A7EBE7}" type="slidenum">
              <a:rPr lang="fr-FR" sz="800" b="1">
                <a:solidFill>
                  <a:srgbClr val="0092BB"/>
                </a:solidFill>
                <a:latin typeface="Times New Roman" pitchFamily="18"/>
                <a:ea typeface="Arial Unicode MS" pitchFamily="2"/>
                <a:cs typeface="Tahoma" pitchFamily="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fr-FR" sz="800" b="1">
              <a:solidFill>
                <a:srgbClr val="0092BB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Espace réservé du contenu 8"/>
          <p:cNvSpPr txBox="1">
            <a:spLocks/>
          </p:cNvSpPr>
          <p:nvPr/>
        </p:nvSpPr>
        <p:spPr>
          <a:xfrm>
            <a:off x="467544" y="1124744"/>
            <a:ext cx="8352928" cy="53285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fr-FR" sz="2000" kern="0" dirty="0" smtClean="0"/>
          </a:p>
        </p:txBody>
      </p:sp>
      <p:sp>
        <p:nvSpPr>
          <p:cNvPr id="10" name="Titre 7"/>
          <p:cNvSpPr txBox="1">
            <a:spLocks/>
          </p:cNvSpPr>
          <p:nvPr/>
        </p:nvSpPr>
        <p:spPr bwMode="gray">
          <a:xfrm>
            <a:off x="107504" y="116632"/>
            <a:ext cx="8784976" cy="87057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fr-FR" sz="2800" kern="0" dirty="0" smtClean="0">
                <a:solidFill>
                  <a:schemeClr val="bg1"/>
                </a:solidFill>
              </a:rPr>
              <a:t> Les lycéens sont nos futurs L1!</a:t>
            </a:r>
            <a:endParaRPr lang="fr-FR" sz="2800" kern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780" y="1228108"/>
            <a:ext cx="2952328" cy="87553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Mieux les accueillir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881" y="2900493"/>
            <a:ext cx="2952328" cy="875532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Mieux les connaître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9438" y="1412776"/>
            <a:ext cx="2952328" cy="173121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Travailler avec leurs professeurs de disciplines et documentalistes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4008" y="3956703"/>
            <a:ext cx="2736304" cy="1200489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Tisser des partenariats</a:t>
            </a:r>
          </a:p>
        </p:txBody>
      </p:sp>
    </p:spTree>
    <p:extLst>
      <p:ext uri="{BB962C8B-B14F-4D97-AF65-F5344CB8AC3E}">
        <p14:creationId xmlns:p14="http://schemas.microsoft.com/office/powerpoint/2010/main" val="1053752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11560" y="1700808"/>
            <a:ext cx="4680520" cy="373373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gray">
          <a:xfrm>
            <a:off x="5868144" y="2123013"/>
            <a:ext cx="312611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fr-FR" kern="0" dirty="0" smtClean="0"/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 bwMode="gray">
          <a:xfrm>
            <a:off x="780014" y="1412776"/>
            <a:ext cx="77048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fr-FR" sz="2000" b="1" kern="0" dirty="0" smtClean="0">
              <a:solidFill>
                <a:srgbClr val="FF6600"/>
              </a:solidFill>
            </a:endParaRPr>
          </a:p>
        </p:txBody>
      </p:sp>
      <p:sp>
        <p:nvSpPr>
          <p:cNvPr id="3" name="Pensées 2"/>
          <p:cNvSpPr/>
          <p:nvPr/>
        </p:nvSpPr>
        <p:spPr>
          <a:xfrm>
            <a:off x="2292182" y="1844824"/>
            <a:ext cx="4680520" cy="2088232"/>
          </a:xfrm>
          <a:prstGeom prst="cloudCallou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32002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527285"/>
            <a:ext cx="6624736" cy="79208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700808" y="0"/>
            <a:ext cx="2324100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Pour modifier la date et le nom de la présentation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Insertion / En-tête et pied de page…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Personnaliser les zones de date et de pied de page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Cliquer sur appliquer partout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enriharr\AppData\Local\Temp\BU-USQ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b="-5381"/>
          <a:stretch/>
        </p:blipFill>
        <p:spPr bwMode="auto">
          <a:xfrm>
            <a:off x="46311" y="116313"/>
            <a:ext cx="9048984" cy="6684089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</p:pic>
      <p:sp>
        <p:nvSpPr>
          <p:cNvPr id="2" name="Ellipse 1"/>
          <p:cNvSpPr/>
          <p:nvPr/>
        </p:nvSpPr>
        <p:spPr>
          <a:xfrm>
            <a:off x="4583607" y="2285286"/>
            <a:ext cx="1872208" cy="182758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BU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Saint-Quentin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570803" y="426975"/>
            <a:ext cx="1872208" cy="1827583"/>
          </a:xfrm>
          <a:prstGeom prst="ellips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Sciences sociales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(Sociologie, Economie,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Géographie)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627784" y="1340766"/>
            <a:ext cx="1872208" cy="1827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ISM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(Gestion-Management)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499992" y="4180071"/>
            <a:ext cx="1872208" cy="1827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OVSQ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</a:t>
            </a:r>
            <a:r>
              <a:rPr lang="fr-FR" sz="1400" dirty="0" err="1" smtClean="0">
                <a:solidFill>
                  <a:schemeClr val="tx1"/>
                </a:solidFill>
              </a:rPr>
              <a:t>Dévelop-pement</a:t>
            </a:r>
            <a:r>
              <a:rPr lang="fr-FR" sz="1400" dirty="0" smtClean="0">
                <a:solidFill>
                  <a:schemeClr val="tx1"/>
                </a:solidFill>
              </a:rPr>
              <a:t> Durable)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81042" y="3407568"/>
            <a:ext cx="1872208" cy="1827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Santé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443011" y="3266280"/>
            <a:ext cx="1872208" cy="1827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DSP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(Droit, Science Politique)</a:t>
            </a:r>
          </a:p>
        </p:txBody>
      </p:sp>
      <p:sp>
        <p:nvSpPr>
          <p:cNvPr id="24" name="Ellipse 23"/>
          <p:cNvSpPr/>
          <p:nvPr/>
        </p:nvSpPr>
        <p:spPr>
          <a:xfrm>
            <a:off x="6372200" y="1331818"/>
            <a:ext cx="1872208" cy="1827583"/>
          </a:xfrm>
          <a:prstGeom prst="ellips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IECI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(Lettres, Langues,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Histoire)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95016" y="116313"/>
            <a:ext cx="3079598" cy="213824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6 UFR à desservir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323528" y="2720910"/>
            <a:ext cx="2176986" cy="1641575"/>
          </a:xfrm>
          <a:prstGeom prst="rightArrow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MTU Licences 1 </a:t>
            </a:r>
          </a:p>
        </p:txBody>
      </p:sp>
    </p:spTree>
    <p:extLst>
      <p:ext uri="{BB962C8B-B14F-4D97-AF65-F5344CB8AC3E}">
        <p14:creationId xmlns:p14="http://schemas.microsoft.com/office/powerpoint/2010/main" val="488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Titre 7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91592"/>
          </a:xfrm>
        </p:spPr>
        <p:txBody>
          <a:bodyPr/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Organisation des séances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 bwMode="gray">
          <a:xfrm>
            <a:off x="621973" y="3990465"/>
            <a:ext cx="7848872" cy="107957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Forte concentration, parfois 3 à 4 groupes de 30 dans une journée</a:t>
            </a: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 bwMode="gray">
          <a:xfrm>
            <a:off x="579849" y="1556792"/>
            <a:ext cx="7848872" cy="216024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kern="0" dirty="0" smtClean="0">
                <a:solidFill>
                  <a:srgbClr val="FF6600"/>
                </a:solidFill>
              </a:rPr>
              <a:t>Sur octobre (UE MTU)</a:t>
            </a: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Accueil des groupes de TD (+-30 étudiants)</a:t>
            </a: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Sur créneau = 1h30 (horaire du TD)</a:t>
            </a:r>
          </a:p>
          <a:p>
            <a:pPr algn="ctr"/>
            <a:r>
              <a:rPr lang="fr-FR" sz="2400" b="1" kern="0" dirty="0" smtClean="0">
                <a:solidFill>
                  <a:schemeClr val="accent1">
                    <a:lumMod val="75000"/>
                  </a:schemeClr>
                </a:solidFill>
              </a:rPr>
              <a:t>Avec l’enseignant</a:t>
            </a:r>
            <a:endParaRPr lang="fr-FR" sz="2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Titre 7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91592"/>
          </a:xfrm>
        </p:spPr>
        <p:txBody>
          <a:bodyPr/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Contenu des séances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97183" y="1290329"/>
            <a:ext cx="2944528" cy="1859563"/>
          </a:xfrm>
          <a:prstGeom prst="rightArrow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Présentation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BU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0368" y="877143"/>
            <a:ext cx="2511896" cy="2210678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Horaires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Droits de prêt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Salles de travail en groupe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Copies/impressions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Silence, nourriture/boissons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etc.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64077" y="3641102"/>
            <a:ext cx="3106640" cy="2056858"/>
          </a:xfrm>
          <a:prstGeom prst="rightArrow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Présentation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Portail </a:t>
            </a:r>
            <a:r>
              <a:rPr lang="fr-FR" sz="2000" b="1" dirty="0" smtClean="0">
                <a:solidFill>
                  <a:srgbClr val="FF6600"/>
                </a:solidFill>
              </a:rPr>
              <a:t>www.bib.uvsq.fr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4168" y="3112638"/>
            <a:ext cx="2664296" cy="3484713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 Connexion au portail 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>
                <a:solidFill>
                  <a:srgbClr val="FF6600"/>
                </a:solidFill>
              </a:rPr>
              <a:t>Codes ENT…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Compte-lecteur : Prolongations/ Réservations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Recherche au catalogue</a:t>
            </a:r>
          </a:p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(localisation livres,</a:t>
            </a:r>
          </a:p>
          <a:p>
            <a:pPr algn="ctr"/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ccès revues en ligne)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rgbClr val="FF6600"/>
                </a:solidFill>
              </a:rPr>
              <a:t>Et quelques éléments de méthodologie de la recherche doc</a:t>
            </a:r>
          </a:p>
          <a:p>
            <a:pPr marL="285750" indent="-285750" algn="ctr">
              <a:buFontTx/>
              <a:buChar char="-"/>
            </a:pPr>
            <a:r>
              <a:rPr lang="fr-FR" sz="1400" b="1" dirty="0" smtClean="0">
                <a:solidFill>
                  <a:srgbClr val="FF6600"/>
                </a:solidFill>
              </a:rPr>
              <a:t>(booléens, réf, bibliographiques etc.)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3154861" y="3125617"/>
            <a:ext cx="3168353" cy="3273151"/>
          </a:xfrm>
          <a:prstGeom prst="rightArrow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Services en ligne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Catalogue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Accès à la documentation électronique</a:t>
            </a: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3491879" y="1271193"/>
            <a:ext cx="2328531" cy="1878699"/>
          </a:xfrm>
          <a:prstGeom prst="rightArrow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Usages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Services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Espaces</a:t>
            </a:r>
          </a:p>
          <a:p>
            <a:pPr algn="ctr"/>
            <a:endParaRPr lang="fr-F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12773" cy="27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Titre 7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791592"/>
          </a:xfrm>
        </p:spPr>
        <p:txBody>
          <a:bodyPr/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Forme des séances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space réservé du contenu 8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4896544"/>
          </a:xfrm>
        </p:spPr>
        <p:txBody>
          <a:bodyPr/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En 2 parties :</a:t>
            </a:r>
          </a:p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1h de présentation</a:t>
            </a: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rgbClr val="FF6600"/>
                </a:solidFill>
              </a:rPr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Dans </a:t>
            </a:r>
            <a:r>
              <a:rPr lang="fr-FR" sz="2400" b="1" dirty="0">
                <a:solidFill>
                  <a:srgbClr val="FF6600"/>
                </a:solidFill>
              </a:rPr>
              <a:t>l’auditorium</a:t>
            </a:r>
          </a:p>
          <a:p>
            <a:r>
              <a:rPr lang="fr-FR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-   Groupe </a:t>
            </a:r>
            <a:r>
              <a:rPr lang="fr-FR" sz="1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au </a:t>
            </a:r>
            <a:r>
              <a:rPr lang="fr-FR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complet </a:t>
            </a:r>
            <a:endParaRPr lang="fr-FR" sz="1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Tables en U</a:t>
            </a: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Utilisation du TNI /</a:t>
            </a:r>
          </a:p>
          <a:p>
            <a:r>
              <a:rPr lang="fr-FR" sz="1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-  Présentation Powerpoint</a:t>
            </a:r>
          </a:p>
          <a:p>
            <a:pPr marL="285750" indent="-285750">
              <a:buFontTx/>
              <a:buChar char="-"/>
            </a:pPr>
            <a:endParaRPr lang="fr-FR" sz="1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</a:rPr>
              <a:t>Partie assurée par un bibliothécaire assistant spécialisé, un bibliothécaire ou un conservateur </a:t>
            </a:r>
          </a:p>
          <a:p>
            <a:r>
              <a:rPr lang="fr-FR" sz="2400" b="1" dirty="0" smtClean="0">
                <a:solidFill>
                  <a:srgbClr val="FF6600"/>
                </a:solidFill>
              </a:rPr>
              <a:t>½ heure de visite de la BU</a:t>
            </a:r>
            <a:endParaRPr lang="fr-FR" sz="2400" b="1" dirty="0">
              <a:solidFill>
                <a:srgbClr val="FF66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2 demi-groupes</a:t>
            </a:r>
          </a:p>
          <a:p>
            <a:r>
              <a:rPr lang="fr-FR" sz="1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Par le formateur en binôme avec un collègue magasinier </a:t>
            </a:r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b="1" dirty="0" smtClean="0">
              <a:solidFill>
                <a:srgbClr val="FF6600"/>
              </a:solidFill>
            </a:endParaRPr>
          </a:p>
          <a:p>
            <a:endParaRPr lang="fr-FR" sz="2800" b="1" dirty="0">
              <a:solidFill>
                <a:srgbClr val="FF6600"/>
              </a:solidFill>
            </a:endParaRPr>
          </a:p>
          <a:p>
            <a:endParaRPr lang="fr-FR" sz="2800" dirty="0" smtClean="0"/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31178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Question, Point D'Interrogation, Demande, Deman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20888"/>
            <a:ext cx="6096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DEDD-BFFB-49B3-B7EC-DE21E0D4D6BB}" type="datetime1">
              <a:rPr lang="fr-FR" smtClean="0"/>
              <a:pPr/>
              <a:t>18/05/2015</a:t>
            </a:fld>
            <a:r>
              <a:rPr lang="fr-FR" dirty="0" smtClean="0"/>
              <a:t> -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NOM DE LA PRÉSENTATION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white">
          <a:xfrm>
            <a:off x="599846" y="5157191"/>
            <a:ext cx="8129509" cy="8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endParaRPr lang="fr-FR" sz="2000" b="0" kern="0" dirty="0" smtClean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20588" y="476672"/>
            <a:ext cx="8381709" cy="1872208"/>
          </a:xfrm>
        </p:spPr>
        <p:txBody>
          <a:bodyPr/>
          <a:lstStyle/>
          <a:p>
            <a:r>
              <a:rPr lang="fr-FR" dirty="0" smtClean="0"/>
              <a:t>Difficultés et questionnements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6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Titre 7"/>
          <p:cNvSpPr>
            <a:spLocks noGrp="1"/>
          </p:cNvSpPr>
          <p:nvPr>
            <p:ph type="title"/>
          </p:nvPr>
        </p:nvSpPr>
        <p:spPr>
          <a:xfrm>
            <a:off x="251520" y="228192"/>
            <a:ext cx="8640960" cy="70835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  1. A propos de l’organisation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gray">
          <a:xfrm>
            <a:off x="539552" y="968997"/>
            <a:ext cx="84604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bg2"/>
                </a:solidFill>
                <a:latin typeface="+mn-lt"/>
              </a:defRPr>
            </a:lvl2pPr>
            <a:lvl3pPr marL="1809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3pPr>
            <a:lvl4pPr marL="182563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4pPr>
            <a:lvl5pPr marL="1841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5pPr>
            <a:lvl6pPr marL="6413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6pPr>
            <a:lvl7pPr marL="10985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7pPr>
            <a:lvl8pPr marL="155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8pPr>
            <a:lvl9pPr marL="20129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fr-FR" sz="20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kern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Co</a:t>
            </a:r>
            <a:endParaRPr lang="fr-FR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b="1" kern="0" dirty="0" smtClean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endParaRPr lang="fr-FR" sz="2000" b="1" kern="0" dirty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endParaRPr lang="fr-FR" sz="2000" b="1" kern="0" dirty="0" smtClean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endParaRPr lang="fr-FR" sz="2000" b="1" kern="0" dirty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endParaRPr lang="fr-FR" sz="20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2800" b="1" kern="0" dirty="0" smtClean="0">
              <a:solidFill>
                <a:srgbClr val="FF6600"/>
              </a:solidFill>
            </a:endParaRPr>
          </a:p>
          <a:p>
            <a:endParaRPr lang="fr-FR" sz="2800" b="1" kern="0" dirty="0" smtClean="0">
              <a:solidFill>
                <a:srgbClr val="FF6600"/>
              </a:solidFill>
            </a:endParaRPr>
          </a:p>
          <a:p>
            <a:endParaRPr lang="fr-FR" sz="2800" b="1" kern="0" dirty="0" smtClean="0">
              <a:solidFill>
                <a:srgbClr val="FF6600"/>
              </a:solidFill>
            </a:endParaRPr>
          </a:p>
          <a:p>
            <a:endParaRPr lang="fr-FR" sz="2800" b="1" kern="0" dirty="0" smtClean="0">
              <a:solidFill>
                <a:srgbClr val="FF6600"/>
              </a:solidFill>
            </a:endParaRPr>
          </a:p>
          <a:p>
            <a:endParaRPr lang="fr-FR" sz="2800" kern="0" dirty="0" smtClean="0"/>
          </a:p>
          <a:p>
            <a:endParaRPr lang="fr-FR" sz="2800" kern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155906" y="1088131"/>
            <a:ext cx="2844078" cy="1368152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Difficulté à avoir une vue d’ensemble </a:t>
            </a:r>
            <a:endParaRPr lang="fr-FR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des </a:t>
            </a: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demandes (planification)</a:t>
            </a:r>
          </a:p>
        </p:txBody>
      </p:sp>
      <p:sp>
        <p:nvSpPr>
          <p:cNvPr id="4" name="Pentagone 3"/>
          <p:cNvSpPr/>
          <p:nvPr/>
        </p:nvSpPr>
        <p:spPr>
          <a:xfrm>
            <a:off x="3059832" y="1376772"/>
            <a:ext cx="2880320" cy="2052228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kern="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Absence de coordination des demandes au niveau UFR / département</a:t>
            </a:r>
          </a:p>
        </p:txBody>
      </p:sp>
      <p:sp>
        <p:nvSpPr>
          <p:cNvPr id="9" name="Pentagone 8"/>
          <p:cNvSpPr/>
          <p:nvPr/>
        </p:nvSpPr>
        <p:spPr>
          <a:xfrm>
            <a:off x="323528" y="1376772"/>
            <a:ext cx="2699320" cy="1817847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kern="0" dirty="0">
                <a:solidFill>
                  <a:schemeClr val="accent1">
                    <a:lumMod val="75000"/>
                  </a:schemeClr>
                </a:solidFill>
              </a:rPr>
              <a:t>Demandes </a:t>
            </a:r>
            <a:r>
              <a:rPr lang="fr-FR" sz="2000" b="1" kern="0" dirty="0">
                <a:solidFill>
                  <a:srgbClr val="FF6600"/>
                </a:solidFill>
              </a:rPr>
              <a:t>individuelles </a:t>
            </a:r>
            <a:r>
              <a:rPr lang="fr-FR" sz="2000" b="1" kern="0" dirty="0">
                <a:solidFill>
                  <a:schemeClr val="accent1">
                    <a:lumMod val="75000"/>
                  </a:schemeClr>
                </a:solidFill>
              </a:rPr>
              <a:t>de chaque chargé de TD </a:t>
            </a:r>
          </a:p>
        </p:txBody>
      </p:sp>
      <p:sp>
        <p:nvSpPr>
          <p:cNvPr id="12" name="Pentagone 11"/>
          <p:cNvSpPr/>
          <p:nvPr/>
        </p:nvSpPr>
        <p:spPr>
          <a:xfrm>
            <a:off x="323528" y="3878695"/>
            <a:ext cx="2736304" cy="1727481"/>
          </a:xfrm>
          <a:prstGeom prst="homePlate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kern="0" dirty="0">
                <a:solidFill>
                  <a:srgbClr val="FF6600"/>
                </a:solidFill>
                <a:sym typeface="Wingdings" panose="05000000000000000000" pitchFamily="2" charset="2"/>
              </a:rPr>
              <a:t>Concentration</a:t>
            </a: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des demandes </a:t>
            </a:r>
          </a:p>
          <a:p>
            <a:pPr algn="ctr"/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sur la période </a:t>
            </a:r>
          </a:p>
          <a:p>
            <a:pPr algn="ctr"/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25 sept-25 </a:t>
            </a: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oct</a:t>
            </a: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  <a:endParaRPr lang="fr-FR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7549" y="2510543"/>
            <a:ext cx="2844078" cy="1368152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Non systématisation des visites pour tous les L1/ Accès aléatoire</a:t>
            </a:r>
          </a:p>
          <a:p>
            <a:pPr algn="ctr"/>
            <a:r>
              <a:rPr lang="fr-FR" b="1" kern="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</a:rPr>
              <a:t>ux formations BU</a:t>
            </a:r>
            <a:endParaRPr lang="fr-FR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828" y="4138127"/>
            <a:ext cx="2844078" cy="1473864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Accueils </a:t>
            </a: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« à la chaîne » </a:t>
            </a:r>
            <a:endParaRPr lang="fr-FR" b="1" kern="0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Problèmes </a:t>
            </a: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disponibilité de la salle</a:t>
            </a:r>
          </a:p>
        </p:txBody>
      </p:sp>
    </p:spTree>
    <p:extLst>
      <p:ext uri="{BB962C8B-B14F-4D97-AF65-F5344CB8AC3E}">
        <p14:creationId xmlns:p14="http://schemas.microsoft.com/office/powerpoint/2010/main" val="2828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3A96-33CD-441D-BDBF-847BE42C5BE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 t="-4181" r="9109" b="4181"/>
          <a:stretch/>
        </p:blipFill>
        <p:spPr bwMode="auto">
          <a:xfrm>
            <a:off x="82488" y="-80274"/>
            <a:ext cx="8937171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7113" y="188640"/>
            <a:ext cx="9013303" cy="9236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Accueillir les Licences 1, même de 2 UFR seulement,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c</a:t>
            </a:r>
            <a:r>
              <a:rPr lang="fr-FR" sz="2400" b="1" dirty="0" smtClean="0">
                <a:solidFill>
                  <a:schemeClr val="bg1"/>
                </a:solidFill>
              </a:rPr>
              <a:t>’est quand même…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2456" y="3356992"/>
            <a:ext cx="4535808" cy="2880320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Chiffres rentrée 2014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816 L1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reçus sur 5 semaines,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(soit +-160 étudiants/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sem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4993" y="6603861"/>
            <a:ext cx="3137587" cy="15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 smtClean="0">
                <a:solidFill>
                  <a:schemeClr val="tx1"/>
                </a:solidFill>
              </a:rPr>
              <a:t>Crowd</a:t>
            </a:r>
            <a:r>
              <a:rPr lang="fr-FR" sz="800" dirty="0" smtClean="0">
                <a:solidFill>
                  <a:schemeClr val="tx1"/>
                </a:solidFill>
              </a:rPr>
              <a:t> par James </a:t>
            </a:r>
            <a:r>
              <a:rPr lang="fr-FR" sz="800" dirty="0" err="1" smtClean="0">
                <a:solidFill>
                  <a:schemeClr val="tx1"/>
                </a:solidFill>
              </a:rPr>
              <a:t>Criland</a:t>
            </a:r>
            <a:r>
              <a:rPr lang="fr-FR" sz="800" dirty="0" smtClean="0">
                <a:solidFill>
                  <a:schemeClr val="tx1"/>
                </a:solidFill>
              </a:rPr>
              <a:t> Via Flickr  CC BY 2.0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2456" y="1933667"/>
            <a:ext cx="4463800" cy="1190652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Gérer la masse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Titre sur 1 ou&amp;#x0D;&amp;#x0A;2 lignes maximum&amp;quot;&quot;/&gt;&lt;property id=&quot;20307&quot; value=&quot;256&quot;/&gt;&lt;/object&gt;&lt;object type=&quot;3&quot; unique_id=&quot;10005&quot;&gt;&lt;property id=&quot;20148&quot; value=&quot;5&quot;/&gt;&lt;property id=&quot;20300&quot; value=&quot;Diapositive 2 - &amp;quot;Sommaire&amp;quot;&quot;/&gt;&lt;property id=&quot;20307&quot; value=&quot;257&quot;/&gt;&lt;/object&gt;&lt;object type=&quot;3&quot; unique_id=&quot;10006&quot;&gt;&lt;property id=&quot;20148&quot; value=&quot;5&quot;/&gt;&lt;property id=&quot;20300&quot; value=&quot;Diapositive 3 - &amp;quot;Nom du chapitre&amp;quot;&quot;/&gt;&lt;property id=&quot;20307&quot; value=&quot;258&quot;/&gt;&lt;/object&gt;&lt;object type=&quot;3&quot; unique_id=&quot;10007&quot;&gt;&lt;property id=&quot;20148&quot; value=&quot;5&quot;/&gt;&lt;property id=&quot;20300&quot; value=&quot;Diapositive 4 - &amp;quot;Titre de la page&amp;quot;&quot;/&gt;&lt;property id=&quot;20307&quot; value=&quot;260&quot;/&gt;&lt;/object&gt;&lt;object type=&quot;3&quot; unique_id=&quot;10008&quot;&gt;&lt;property id=&quot;20148&quot; value=&quot;5&quot;/&gt;&lt;property id=&quot;20300&quot; value=&quot;Diapositive 5 - &amp;quot;Titre de la page&amp;quot;&quot;/&gt;&lt;property id=&quot;20307&quot; value=&quot;259&quot;/&gt;&lt;/object&gt;&lt;object type=&quot;3&quot; unique_id=&quot;10009&quot;&gt;&lt;property id=&quot;20148&quot; value=&quot;5&quot;/&gt;&lt;property id=&quot;20300&quot; value=&quot;Diapositive 6 - &amp;quot;Merci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dèle par défaut">
  <a:themeElements>
    <a:clrScheme name="UVSQ">
      <a:dk1>
        <a:srgbClr val="000000"/>
      </a:dk1>
      <a:lt1>
        <a:srgbClr val="FFFFFF"/>
      </a:lt1>
      <a:dk2>
        <a:srgbClr val="000000"/>
      </a:dk2>
      <a:lt2>
        <a:srgbClr val="6F6F6E"/>
      </a:lt2>
      <a:accent1>
        <a:srgbClr val="0092BB"/>
      </a:accent1>
      <a:accent2>
        <a:srgbClr val="77AD1C"/>
      </a:accent2>
      <a:accent3>
        <a:srgbClr val="FFFFFF"/>
      </a:accent3>
      <a:accent4>
        <a:srgbClr val="000000"/>
      </a:accent4>
      <a:accent5>
        <a:srgbClr val="BDBAD2"/>
      </a:accent5>
      <a:accent6>
        <a:srgbClr val="CD5E4D"/>
      </a:accent6>
      <a:hlink>
        <a:srgbClr val="756EAC"/>
      </a:hlink>
      <a:folHlink>
        <a:srgbClr val="E2685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66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a:spPr>
      <a:bodyPr rtlCol="0" anchor="ctr"/>
      <a:lstStyle>
        <a:defPPr algn="ctr">
          <a:defRPr sz="2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6F6F6E"/>
        </a:lt2>
        <a:accent1>
          <a:srgbClr val="756EAC"/>
        </a:accent1>
        <a:accent2>
          <a:srgbClr val="E26856"/>
        </a:accent2>
        <a:accent3>
          <a:srgbClr val="FFFFFF"/>
        </a:accent3>
        <a:accent4>
          <a:srgbClr val="000000"/>
        </a:accent4>
        <a:accent5>
          <a:srgbClr val="BDBAD2"/>
        </a:accent5>
        <a:accent6>
          <a:srgbClr val="CD5E4D"/>
        </a:accent6>
        <a:hlink>
          <a:srgbClr val="0092BB"/>
        </a:hlink>
        <a:folHlink>
          <a:srgbClr val="77AD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1119</Words>
  <Application>Microsoft Office PowerPoint</Application>
  <PresentationFormat>Affichage à l'écran (4:3)</PresentationFormat>
  <Paragraphs>322</Paragraphs>
  <Slides>28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Modèle par défaut</vt:lpstr>
      <vt:lpstr>L’accueil des Licences 1  et des lycéens dans les BU de l’UVSQ</vt:lpstr>
      <vt:lpstr>Présentation PowerPoint</vt:lpstr>
      <vt:lpstr> </vt:lpstr>
      <vt:lpstr>Organisation des séances</vt:lpstr>
      <vt:lpstr>Contenu des séances</vt:lpstr>
      <vt:lpstr>Forme des séances </vt:lpstr>
      <vt:lpstr>Difficultés et questionnements</vt:lpstr>
      <vt:lpstr>      1. A propos de l’organisation</vt:lpstr>
      <vt:lpstr>Présentation PowerPoint</vt:lpstr>
      <vt:lpstr>      2. A propos de la période : organisation pédagogique</vt:lpstr>
      <vt:lpstr>Présentation PowerPoint</vt:lpstr>
      <vt:lpstr>Présentation PowerPoint</vt:lpstr>
      <vt:lpstr>Présentation PowerPoint</vt:lpstr>
      <vt:lpstr>Essais de réponses  (aux difficultés rencontrées) </vt:lpstr>
      <vt:lpstr>Présentation PowerPoint</vt:lpstr>
      <vt:lpstr>Présentation PowerPoint</vt:lpstr>
      <vt:lpstr>Perspectives 2015-2016 </vt:lpstr>
      <vt:lpstr>Présentation PowerPoint</vt:lpstr>
      <vt:lpstr>Et les lycéens?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 de Versailles : accueil des classes préparatoires scientifiques</vt:lpstr>
      <vt:lpstr>Manifestations culturelles et scientifiques des BU : des partenariats possibles avec les lycées du bassin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Sabrina</dc:creator>
  <cp:lastModifiedBy>Delemontez Renaud</cp:lastModifiedBy>
  <cp:revision>300</cp:revision>
  <dcterms:created xsi:type="dcterms:W3CDTF">2011-09-21T14:49:51Z</dcterms:created>
  <dcterms:modified xsi:type="dcterms:W3CDTF">2015-05-18T15:47:53Z</dcterms:modified>
</cp:coreProperties>
</file>